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22"/>
  </p:notesMasterIdLst>
  <p:sldIdLst>
    <p:sldId id="284" r:id="rId2"/>
    <p:sldId id="258" r:id="rId3"/>
    <p:sldId id="278" r:id="rId4"/>
    <p:sldId id="283" r:id="rId5"/>
    <p:sldId id="285" r:id="rId6"/>
    <p:sldId id="259" r:id="rId7"/>
    <p:sldId id="260" r:id="rId8"/>
    <p:sldId id="261" r:id="rId9"/>
    <p:sldId id="282" r:id="rId10"/>
    <p:sldId id="262" r:id="rId11"/>
    <p:sldId id="263" r:id="rId12"/>
    <p:sldId id="264" r:id="rId13"/>
    <p:sldId id="286" r:id="rId14"/>
    <p:sldId id="265" r:id="rId15"/>
    <p:sldId id="266" r:id="rId16"/>
    <p:sldId id="279" r:id="rId17"/>
    <p:sldId id="280" r:id="rId18"/>
    <p:sldId id="267" r:id="rId19"/>
    <p:sldId id="271" r:id="rId20"/>
    <p:sldId id="277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56" autoAdjust="0"/>
    <p:restoredTop sz="71173" autoAdjust="0"/>
  </p:normalViewPr>
  <p:slideViewPr>
    <p:cSldViewPr>
      <p:cViewPr varScale="1">
        <p:scale>
          <a:sx n="76" d="100"/>
          <a:sy n="76" d="100"/>
        </p:scale>
        <p:origin x="-1824" y="-10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CCA4D3-5603-4E7F-A7BB-26C226AEC5C3}" type="datetimeFigureOut">
              <a:rPr lang="en-US" smtClean="0"/>
              <a:t>5/7/19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D89D9-AB52-4193-919F-9761E2DE2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33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 a word about the Sephardic Jewish</a:t>
            </a:r>
            <a:r>
              <a:rPr lang="en-US" baseline="0" dirty="0" smtClean="0"/>
              <a:t> people (oftentimes, Jewish history is reduced to that of the Ashkenazi Jewish people)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D89D9-AB52-4193-919F-9761E2DE2F3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547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1200" dirty="0" smtClean="0"/>
              <a:t>One of the richest and most diverse Sephardic Studies collections in the world</a:t>
            </a:r>
          </a:p>
          <a:p>
            <a:pPr eaLnBrk="1" hangingPunct="1"/>
            <a:r>
              <a:rPr lang="en-US" sz="1200" dirty="0" smtClean="0"/>
              <a:t>Primary language:  Ladino (</a:t>
            </a:r>
            <a:r>
              <a:rPr lang="en-US" sz="1200" dirty="0" err="1" smtClean="0"/>
              <a:t>Judezmo</a:t>
            </a:r>
            <a:r>
              <a:rPr lang="en-US" sz="1200" dirty="0" smtClean="0"/>
              <a:t>, Judeo-Spanish)</a:t>
            </a:r>
          </a:p>
          <a:p>
            <a:pPr eaLnBrk="1" hangingPunct="1"/>
            <a:r>
              <a:rPr lang="en-US" sz="1200" dirty="0" smtClean="0"/>
              <a:t>Over 1500 Ladino books</a:t>
            </a:r>
          </a:p>
          <a:p>
            <a:pPr eaLnBrk="1" hangingPunct="1"/>
            <a:r>
              <a:rPr lang="en-US" sz="1200" dirty="0" smtClean="0"/>
              <a:t>More Ladino volumes than the Library of Congress!</a:t>
            </a:r>
            <a:endParaRPr lang="en-US" dirty="0" smtClean="0"/>
          </a:p>
          <a:p>
            <a:r>
              <a:rPr lang="en-US" dirty="0" smtClean="0"/>
              <a:t>Say a word about the Sephardic Jewish</a:t>
            </a:r>
            <a:r>
              <a:rPr lang="en-US" baseline="0" dirty="0" smtClean="0"/>
              <a:t> people (oftentimes, Jewish history is reduced to that of the Ashkenazi Jewish people)</a:t>
            </a:r>
          </a:p>
          <a:p>
            <a:endParaRPr lang="en-US" baseline="0" dirty="0" smtClean="0"/>
          </a:p>
          <a:p>
            <a:r>
              <a:rPr lang="en-US" baseline="0" dirty="0" smtClean="0"/>
              <a:t>Here:  Seder </a:t>
            </a:r>
            <a:r>
              <a:rPr lang="en-US" baseline="0" dirty="0" err="1" smtClean="0"/>
              <a:t>Haggadah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D89D9-AB52-4193-919F-9761E2DE2F3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547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1200" dirty="0" smtClean="0"/>
              <a:t>One of the richest and most diverse Sephardic Studies collections in the world</a:t>
            </a:r>
          </a:p>
          <a:p>
            <a:pPr eaLnBrk="1" hangingPunct="1"/>
            <a:r>
              <a:rPr lang="en-US" sz="1200" dirty="0" smtClean="0"/>
              <a:t>Primary language:  Ladino (</a:t>
            </a:r>
            <a:r>
              <a:rPr lang="en-US" sz="1200" dirty="0" err="1" smtClean="0"/>
              <a:t>Judezmo</a:t>
            </a:r>
            <a:r>
              <a:rPr lang="en-US" sz="1200" dirty="0" smtClean="0"/>
              <a:t>, Judeo-Spanish)</a:t>
            </a:r>
          </a:p>
          <a:p>
            <a:pPr eaLnBrk="1" hangingPunct="1"/>
            <a:r>
              <a:rPr lang="en-US" sz="1200" dirty="0" smtClean="0"/>
              <a:t>Over 1500 Ladino books</a:t>
            </a:r>
          </a:p>
          <a:p>
            <a:pPr eaLnBrk="1" hangingPunct="1"/>
            <a:r>
              <a:rPr lang="en-US" sz="1200" dirty="0" smtClean="0"/>
              <a:t>More Ladino volumes than the Library of Congress!</a:t>
            </a:r>
            <a:endParaRPr lang="en-US" dirty="0" smtClean="0"/>
          </a:p>
          <a:p>
            <a:r>
              <a:rPr lang="en-US" dirty="0" smtClean="0"/>
              <a:t>Say a word about the Sephardic Jewish</a:t>
            </a:r>
            <a:r>
              <a:rPr lang="en-US" baseline="0" dirty="0" smtClean="0"/>
              <a:t> people (oftentimes, Jewish history is reduced to that of the Ashkenazi Jewish people)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D89D9-AB52-4193-919F-9761E2DE2F3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547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D89D9-AB52-4193-919F-9761E2DE2F3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58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D89D9-AB52-4193-919F-9761E2DE2F3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58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2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1295400" y="1295400"/>
            <a:ext cx="7467600" cy="17526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13323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3124200"/>
            <a:ext cx="74676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dirty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13090587"/>
      </p:ext>
    </p:extLst>
  </p:cSld>
  <p:clrMapOvr>
    <a:masterClrMapping/>
  </p:clrMapOvr>
  <p:transition xmlns:p14="http://schemas.microsoft.com/office/powerpoint/2010/main" advClick="0" advTm="15000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38156"/>
      </p:ext>
    </p:extLst>
  </p:cSld>
  <p:clrMapOvr>
    <a:masterClrMapping/>
  </p:clrMapOvr>
  <p:transition xmlns:p14="http://schemas.microsoft.com/office/powerpoint/2010/main" advClick="0" advTm="15000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43750" y="152400"/>
            <a:ext cx="184785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152400"/>
            <a:ext cx="539115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631362"/>
      </p:ext>
    </p:extLst>
  </p:cSld>
  <p:clrMapOvr>
    <a:masterClrMapping/>
  </p:clrMapOvr>
  <p:transition xmlns:p14="http://schemas.microsoft.com/office/powerpoint/2010/main" advClick="0" advTm="1500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782852"/>
      </p:ext>
    </p:extLst>
  </p:cSld>
  <p:clrMapOvr>
    <a:masterClrMapping/>
  </p:clrMapOvr>
  <p:transition xmlns:p14="http://schemas.microsoft.com/office/powerpoint/2010/main" advClick="0" advTm="15000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0496704"/>
      </p:ext>
    </p:extLst>
  </p:cSld>
  <p:clrMapOvr>
    <a:masterClrMapping/>
  </p:clrMapOvr>
  <p:transition xmlns:p14="http://schemas.microsoft.com/office/powerpoint/2010/main" advClick="0" advTm="15000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447800"/>
            <a:ext cx="36195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1447800"/>
            <a:ext cx="36195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17234"/>
      </p:ext>
    </p:extLst>
  </p:cSld>
  <p:clrMapOvr>
    <a:masterClrMapping/>
  </p:clrMapOvr>
  <p:transition xmlns:p14="http://schemas.microsoft.com/office/powerpoint/2010/main" advClick="0" advTm="15000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613410"/>
      </p:ext>
    </p:extLst>
  </p:cSld>
  <p:clrMapOvr>
    <a:masterClrMapping/>
  </p:clrMapOvr>
  <p:transition xmlns:p14="http://schemas.microsoft.com/office/powerpoint/2010/main" advClick="0" advTm="15000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803329"/>
      </p:ext>
    </p:extLst>
  </p:cSld>
  <p:clrMapOvr>
    <a:masterClrMapping/>
  </p:clrMapOvr>
  <p:transition xmlns:p14="http://schemas.microsoft.com/office/powerpoint/2010/main" advClick="0" advTm="15000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7252235"/>
      </p:ext>
    </p:extLst>
  </p:cSld>
  <p:clrMapOvr>
    <a:masterClrMapping/>
  </p:clrMapOvr>
  <p:transition xmlns:p14="http://schemas.microsoft.com/office/powerpoint/2010/main" advClick="0" advTm="15000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6525394"/>
      </p:ext>
    </p:extLst>
  </p:cSld>
  <p:clrMapOvr>
    <a:masterClrMapping/>
  </p:clrMapOvr>
  <p:transition xmlns:p14="http://schemas.microsoft.com/office/powerpoint/2010/main" advClick="0" advTm="15000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3352853"/>
      </p:ext>
    </p:extLst>
  </p:cSld>
  <p:clrMapOvr>
    <a:masterClrMapping/>
  </p:clrMapOvr>
  <p:transition xmlns:p14="http://schemas.microsoft.com/office/powerpoint/2010/main" advClick="0" advTm="15000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2" descr="electrodesdark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2400"/>
            <a:ext cx="8839200" cy="115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447800"/>
            <a:ext cx="88392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6224241"/>
            <a:ext cx="4754890" cy="63093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7367552" y="6161087"/>
            <a:ext cx="1776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Encode Sans Normal" panose="02000000000000000000" pitchFamily="2" charset="0"/>
              </a:rPr>
              <a:t>2019 GIS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Encode Sans Normal" panose="02000000000000000000" pitchFamily="2" charset="0"/>
              </a:rPr>
              <a:t>SYMPOSIUM</a:t>
            </a:r>
            <a:endParaRPr lang="en-US" dirty="0">
              <a:solidFill>
                <a:schemeClr val="bg1"/>
              </a:solidFill>
              <a:latin typeface="Encode Sans Normal" panose="02000000000000000000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ransition xmlns:p14="http://schemas.microsoft.com/office/powerpoint/2010/main" advClick="0" advTm="15000">
    <p:wipe dir="r"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ontent.lib.washington.edu/sephardicweb/index.html" TargetMode="External"/><Relationship Id="rId3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914400" y="1295400"/>
            <a:ext cx="74676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sz="3000" b="1" dirty="0" smtClean="0"/>
              <a:t>Mapping the University of Washington’s Sephardic Studies Collection</a:t>
            </a:r>
            <a:endParaRPr lang="en-US" sz="3000" b="1" dirty="0"/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381000" y="3124200"/>
            <a:ext cx="8305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/>
              <a:t>Benjamin Charles </a:t>
            </a:r>
            <a:r>
              <a:rPr lang="en-US" sz="2400" b="1" dirty="0" err="1" smtClean="0"/>
              <a:t>Germain</a:t>
            </a:r>
            <a:r>
              <a:rPr lang="en-US" sz="2400" b="1" dirty="0" smtClean="0"/>
              <a:t> Lee</a:t>
            </a:r>
          </a:p>
          <a:p>
            <a:pPr marL="0" indent="0" algn="ctr">
              <a:buNone/>
            </a:pPr>
            <a:r>
              <a:rPr lang="en-US" sz="2400" dirty="0" smtClean="0"/>
              <a:t>Ph.D. Student </a:t>
            </a:r>
          </a:p>
          <a:p>
            <a:pPr marL="0" indent="0" algn="ctr">
              <a:buNone/>
            </a:pPr>
            <a:r>
              <a:rPr lang="en-US" sz="2400" dirty="0" smtClean="0"/>
              <a:t>Paul G. Allen School for Computer Science &amp; Engineering</a:t>
            </a:r>
          </a:p>
          <a:p>
            <a:pPr marL="0" indent="0" algn="ctr">
              <a:buNone/>
            </a:pPr>
            <a:r>
              <a:rPr lang="en-US" sz="2400" dirty="0" smtClean="0"/>
              <a:t>University of Washington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12085160"/>
      </p:ext>
    </p:extLst>
  </p:cSld>
  <p:clrMapOvr>
    <a:masterClrMapping/>
  </p:clrMapOvr>
  <p:transition xmlns:p14="http://schemas.microsoft.com/office/powerpoint/2010/main" advClick="0" advTm="15000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175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52400"/>
            <a:ext cx="6352642" cy="580671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Click="0" advTm="15000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Picture 7" descr="180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52400"/>
            <a:ext cx="6352642" cy="580671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Click="0" advTm="15000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Picture 7" descr="185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52399"/>
            <a:ext cx="6352642" cy="580671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Click="0" advTm="15000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Picture 7" descr="185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52399"/>
            <a:ext cx="6352642" cy="580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25805"/>
      </p:ext>
    </p:extLst>
  </p:cSld>
  <p:clrMapOvr>
    <a:masterClrMapping/>
  </p:clrMapOvr>
  <p:transition xmlns:p14="http://schemas.microsoft.com/office/powerpoint/2010/main" advClick="0" advTm="15000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Picture 7" descr="190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569" y="152400"/>
            <a:ext cx="6335673" cy="5791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Click="0" advTm="15000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" name="Picture 1" descr="categoryslices_GIS_da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4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Click="0" advTm="15000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" name="Picture 1" descr="categoryslices_GIS_da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420063"/>
      </p:ext>
    </p:extLst>
  </p:cSld>
  <p:clrMapOvr>
    <a:masterClrMapping/>
  </p:clrMapOvr>
  <p:transition xmlns:p14="http://schemas.microsoft.com/office/powerpoint/2010/main" advClick="0" advTm="15000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" name="Picture 1" descr="categoryslices_GIS_da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001976"/>
      </p:ext>
    </p:extLst>
  </p:cSld>
  <p:clrMapOvr>
    <a:masterClrMapping/>
  </p:clrMapOvr>
  <p:transition xmlns:p14="http://schemas.microsoft.com/office/powerpoint/2010/main" advClick="0" advTm="15000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" name="Picture 1" descr="untitled (3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28600"/>
            <a:ext cx="7013982" cy="558403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Click="0" advTm="15000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If you would like to see more</a:t>
            </a:r>
            <a:r>
              <a:rPr lang="is-IS" dirty="0" smtClean="0"/>
              <a:t>…</a:t>
            </a:r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Content Placeholder 7"/>
          <p:cNvSpPr txBox="1">
            <a:spLocks noGrp="1"/>
          </p:cNvSpPr>
          <p:nvPr>
            <p:ph idx="1"/>
          </p:nvPr>
        </p:nvSpPr>
        <p:spPr>
          <a:xfrm>
            <a:off x="152400" y="1447800"/>
            <a:ext cx="8839200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Visit the Sephardic Studies Digital Collection online</a:t>
            </a:r>
            <a:endParaRPr lang="en-US" sz="2400" dirty="0"/>
          </a:p>
          <a:p>
            <a:pPr marL="0" indent="0">
              <a:buNone/>
            </a:pPr>
            <a:r>
              <a:rPr lang="en-US" sz="1800" dirty="0" smtClean="0"/>
              <a:t> </a:t>
            </a:r>
            <a:r>
              <a:rPr lang="en-US" sz="1800" dirty="0" smtClean="0">
                <a:solidFill>
                  <a:schemeClr val="bg1"/>
                </a:solidFill>
                <a:hlinkClick r:id="rId2"/>
              </a:rPr>
              <a:t>https://content.lib.washington.edu/sephardicweb/index.html</a:t>
            </a:r>
            <a:endParaRPr lang="en-US" sz="1800" dirty="0" smtClean="0"/>
          </a:p>
          <a:p>
            <a:r>
              <a:rPr lang="en-US" sz="1800" dirty="0" smtClean="0">
                <a:solidFill>
                  <a:schemeClr val="bg1"/>
                </a:solidFill>
              </a:rPr>
              <a:t>You can flip through digital copies of the books!</a:t>
            </a:r>
          </a:p>
        </p:txBody>
      </p:sp>
      <p:pic>
        <p:nvPicPr>
          <p:cNvPr id="3" name="Picture 2" descr="Seattle Sephardic Legacies save the da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036" y="2209800"/>
            <a:ext cx="2860964" cy="37024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2743200"/>
            <a:ext cx="58674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Attend the Seattle Sephardic Legacies</a:t>
            </a:r>
          </a:p>
          <a:p>
            <a:pPr marL="0" indent="0">
              <a:buNone/>
            </a:pPr>
            <a:r>
              <a:rPr lang="en-US" sz="2400" dirty="0"/>
              <a:t>    </a:t>
            </a:r>
            <a:r>
              <a:rPr lang="en-US" sz="2400" dirty="0" smtClean="0">
                <a:solidFill>
                  <a:schemeClr val="bg1"/>
                </a:solidFill>
              </a:rPr>
              <a:t>event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on June 2</a:t>
            </a:r>
            <a:r>
              <a:rPr lang="en-US" sz="2400" baseline="30000" dirty="0" smtClean="0">
                <a:solidFill>
                  <a:schemeClr val="bg1"/>
                </a:solidFill>
              </a:rPr>
              <a:t>nd</a:t>
            </a:r>
            <a:r>
              <a:rPr lang="en-US" sz="2400" dirty="0" smtClean="0">
                <a:solidFill>
                  <a:schemeClr val="bg1"/>
                </a:solidFill>
              </a:rPr>
              <a:t>!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ponsored </a:t>
            </a:r>
            <a:r>
              <a:rPr lang="en-US" dirty="0">
                <a:solidFill>
                  <a:schemeClr val="bg1"/>
                </a:solidFill>
              </a:rPr>
              <a:t>by the </a:t>
            </a:r>
            <a:r>
              <a:rPr lang="en-US" dirty="0" err="1">
                <a:solidFill>
                  <a:schemeClr val="bg1"/>
                </a:solidFill>
              </a:rPr>
              <a:t>Stroum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Center for </a:t>
            </a:r>
            <a:r>
              <a:rPr lang="en-US" dirty="0">
                <a:solidFill>
                  <a:schemeClr val="bg1"/>
                </a:solidFill>
              </a:rPr>
              <a:t>Jewish Studies and the National Endowment for the </a:t>
            </a:r>
            <a:r>
              <a:rPr lang="en-US" dirty="0" smtClean="0">
                <a:solidFill>
                  <a:schemeClr val="bg1"/>
                </a:solidFill>
              </a:rPr>
              <a:t>Humanities</a:t>
            </a:r>
            <a:endParaRPr lang="en-US" u="sng" dirty="0" smtClean="0">
              <a:solidFill>
                <a:schemeClr val="bg1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u="sng" dirty="0" smtClean="0">
                <a:solidFill>
                  <a:schemeClr val="bg1"/>
                </a:solidFill>
              </a:rPr>
              <a:t>UW</a:t>
            </a:r>
            <a:r>
              <a:rPr lang="en-US" u="sng" dirty="0" smtClean="0">
                <a:solidFill>
                  <a:srgbClr val="FFFFFF"/>
                </a:solidFill>
              </a:rPr>
              <a:t> </a:t>
            </a:r>
            <a:r>
              <a:rPr lang="en-US" u="sng" dirty="0">
                <a:solidFill>
                  <a:srgbClr val="FFFFFF"/>
                </a:solidFill>
              </a:rPr>
              <a:t>HUB Lyceum, Sunday, June 2</a:t>
            </a:r>
            <a:r>
              <a:rPr lang="en-US" u="sng" baseline="30000" dirty="0">
                <a:solidFill>
                  <a:srgbClr val="FFFFFF"/>
                </a:solidFill>
              </a:rPr>
              <a:t>nd</a:t>
            </a:r>
            <a:r>
              <a:rPr lang="en-US" u="sng" dirty="0">
                <a:solidFill>
                  <a:srgbClr val="FFFFFF"/>
                </a:solidFill>
              </a:rPr>
              <a:t> at 2 PM</a:t>
            </a:r>
          </a:p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 advClick="0" advTm="15000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In collaboration with:</a:t>
            </a:r>
            <a:endParaRPr lang="en-US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 b="1" u="sng" dirty="0" smtClean="0"/>
              <a:t>Devin </a:t>
            </a:r>
            <a:r>
              <a:rPr lang="en-US" sz="2400" b="1" u="sng" dirty="0" err="1" smtClean="0"/>
              <a:t>Naar</a:t>
            </a:r>
            <a:r>
              <a:rPr lang="en-US" sz="2400" dirty="0" smtClean="0"/>
              <a:t>, Isaac </a:t>
            </a:r>
            <a:r>
              <a:rPr lang="en-US" sz="2400" dirty="0" err="1" smtClean="0"/>
              <a:t>Alhadeff</a:t>
            </a:r>
            <a:r>
              <a:rPr lang="en-US" sz="2400" dirty="0" smtClean="0"/>
              <a:t> Professor of Sephardic Studies and Associate Professor of History and Jewish Studies at the University of Washington</a:t>
            </a:r>
          </a:p>
          <a:p>
            <a:pPr eaLnBrk="1" hangingPunct="1"/>
            <a:r>
              <a:rPr lang="en-US" sz="2400" b="1" u="sng" dirty="0" smtClean="0"/>
              <a:t>Ty </a:t>
            </a:r>
            <a:r>
              <a:rPr lang="en-US" sz="2400" b="1" u="sng" dirty="0" err="1" smtClean="0"/>
              <a:t>Alhadeff</a:t>
            </a:r>
            <a:r>
              <a:rPr lang="en-US" sz="2400" dirty="0" smtClean="0"/>
              <a:t>, the Sephardic Studies Research Coordinator of the </a:t>
            </a:r>
            <a:r>
              <a:rPr lang="en-US" sz="2400" dirty="0" err="1" smtClean="0"/>
              <a:t>Stroum</a:t>
            </a:r>
            <a:r>
              <a:rPr lang="en-US" sz="2400" dirty="0" smtClean="0"/>
              <a:t> Center for Jewish Studies at the University of Washington</a:t>
            </a:r>
          </a:p>
          <a:p>
            <a:pPr eaLnBrk="1" hangingPunct="1"/>
            <a:r>
              <a:rPr lang="en-US" sz="2400" b="1" u="sng" dirty="0" err="1" smtClean="0"/>
              <a:t>Makena</a:t>
            </a:r>
            <a:r>
              <a:rPr lang="en-US" sz="2400" b="1" u="sng" dirty="0" smtClean="0"/>
              <a:t> </a:t>
            </a:r>
            <a:r>
              <a:rPr lang="en-US" sz="2400" b="1" u="sng" dirty="0" err="1" smtClean="0"/>
              <a:t>Mezistrano</a:t>
            </a:r>
            <a:r>
              <a:rPr lang="en-US" sz="2400" dirty="0" smtClean="0"/>
              <a:t>, Research Assistant, </a:t>
            </a:r>
            <a:r>
              <a:rPr lang="en-US" sz="2400" dirty="0" err="1"/>
              <a:t>Stroum</a:t>
            </a:r>
            <a:r>
              <a:rPr lang="en-US" sz="2400" dirty="0"/>
              <a:t> Center for Jewish Studies at the University of Washington</a:t>
            </a:r>
            <a:endParaRPr lang="en-US" sz="24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15000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Time’s Up!</a:t>
            </a:r>
          </a:p>
        </p:txBody>
      </p:sp>
      <p:sp>
        <p:nvSpPr>
          <p:cNvPr id="25604" name="Rectangle 15"/>
          <p:cNvSpPr>
            <a:spLocks noGrp="1" noChangeArrowheads="1"/>
          </p:cNvSpPr>
          <p:nvPr>
            <p:ph idx="1"/>
          </p:nvPr>
        </p:nvSpPr>
        <p:spPr>
          <a:xfrm>
            <a:off x="152400" y="1447800"/>
            <a:ext cx="8153400" cy="4572000"/>
          </a:xfrm>
          <a:noFill/>
        </p:spPr>
        <p:txBody>
          <a:bodyPr/>
          <a:lstStyle/>
          <a:p>
            <a:pPr eaLnBrk="1" hangingPunct="1"/>
            <a:r>
              <a:rPr lang="en-US" b="1" dirty="0" smtClean="0"/>
              <a:t>About your speaker:</a:t>
            </a:r>
          </a:p>
          <a:p>
            <a:pPr lvl="1" eaLnBrk="1" hangingPunct="1"/>
            <a:r>
              <a:rPr lang="en-US" sz="2400" b="1" dirty="0" smtClean="0"/>
              <a:t>Name: </a:t>
            </a:r>
            <a:r>
              <a:rPr lang="en-US" sz="2400" b="1" dirty="0" smtClean="0"/>
              <a:t>Ben Lee</a:t>
            </a:r>
            <a:endParaRPr lang="en-US" sz="2400" b="1" dirty="0" smtClean="0"/>
          </a:p>
          <a:p>
            <a:pPr lvl="1" eaLnBrk="1" hangingPunct="1"/>
            <a:r>
              <a:rPr lang="en-US" sz="2400" b="1" dirty="0" smtClean="0"/>
              <a:t>Email</a:t>
            </a:r>
            <a:r>
              <a:rPr lang="en-US" sz="2400" b="1" dirty="0" smtClean="0"/>
              <a:t>: </a:t>
            </a:r>
            <a:r>
              <a:rPr lang="en-US" sz="2400" b="1" dirty="0" err="1" smtClean="0"/>
              <a:t>bcgl@uw.edu</a:t>
            </a:r>
            <a:endParaRPr lang="en-US" sz="2400" b="1" dirty="0" smtClean="0"/>
          </a:p>
          <a:p>
            <a:pPr lvl="1" eaLnBrk="1" hangingPunct="1"/>
            <a:r>
              <a:rPr lang="en-US" sz="2400" b="1" dirty="0" smtClean="0"/>
              <a:t>Social Media: </a:t>
            </a:r>
            <a:r>
              <a:rPr lang="en-US" sz="2400" b="1" dirty="0" smtClean="0"/>
              <a:t>@</a:t>
            </a:r>
            <a:r>
              <a:rPr lang="en-US" sz="2400" b="1" dirty="0" err="1" smtClean="0"/>
              <a:t>lee_bcg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www.bcglee.com</a:t>
            </a:r>
            <a:endParaRPr lang="en-US" sz="2400" b="1" dirty="0" smtClean="0"/>
          </a:p>
          <a:p>
            <a:pPr lvl="1" eaLnBrk="1" hangingPunct="1"/>
            <a:r>
              <a:rPr lang="en-US" sz="2400" b="1" dirty="0" smtClean="0"/>
              <a:t>Quick bio: </a:t>
            </a:r>
            <a:r>
              <a:rPr lang="en-US" sz="1800" b="1" dirty="0" smtClean="0"/>
              <a:t>I am a first-year Ph.D. </a:t>
            </a:r>
            <a:r>
              <a:rPr lang="en-US" sz="1800" b="1" dirty="0" smtClean="0"/>
              <a:t>student in the Paul G. Allen School for Computer Science and Engineering at </a:t>
            </a:r>
            <a:r>
              <a:rPr lang="en-US" sz="1800" b="1" dirty="0" err="1" smtClean="0"/>
              <a:t>Udub</a:t>
            </a:r>
            <a:r>
              <a:rPr lang="en-US" sz="1800" b="1" dirty="0" smtClean="0"/>
              <a:t>.  I graduated from Harvard College in 2017 and have served as the Digital Humanities Associate Fellow at the United States Holocaust Memorial Museum, as well as a Visiting Fellow in Harvard’s History Department.</a:t>
            </a:r>
          </a:p>
          <a:p>
            <a:pPr lvl="1" eaLnBrk="1" hangingPunct="1"/>
            <a:r>
              <a:rPr lang="en-US" sz="2400" b="1" dirty="0" smtClean="0"/>
              <a:t>I love all things digital humanities and would love to chat more!</a:t>
            </a:r>
            <a:endParaRPr lang="en-US" sz="2400" dirty="0" smtClean="0"/>
          </a:p>
        </p:txBody>
      </p:sp>
      <p:pic>
        <p:nvPicPr>
          <p:cNvPr id="25603" name="Picture 12" descr="stopwatch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89506">
            <a:off x="5791200" y="-14478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 Sephardic Studies Collection</a:t>
            </a:r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143000"/>
            <a:ext cx="3714386" cy="47930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143000"/>
            <a:ext cx="3607544" cy="472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19200" y="6324600"/>
            <a:ext cx="762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Source:  https://</a:t>
            </a:r>
            <a:r>
              <a:rPr lang="en-US" sz="1200" dirty="0" err="1" smtClean="0">
                <a:solidFill>
                  <a:schemeClr val="bg1"/>
                </a:solidFill>
              </a:rPr>
              <a:t>digitalcollections.lib.washington.edu</a:t>
            </a:r>
            <a:r>
              <a:rPr lang="en-US" sz="1200" dirty="0" smtClean="0">
                <a:solidFill>
                  <a:schemeClr val="bg1"/>
                </a:solidFill>
              </a:rPr>
              <a:t>/digital/collection/p16786coll3/id/192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7461"/>
      </p:ext>
    </p:extLst>
  </p:cSld>
  <p:clrMapOvr>
    <a:masterClrMapping/>
  </p:clrMapOvr>
  <p:transition xmlns:p14="http://schemas.microsoft.com/office/powerpoint/2010/main" advClick="0" advTm="15000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 Sephardic Studies Collection</a:t>
            </a:r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143000"/>
            <a:ext cx="2970823" cy="47614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1219200"/>
            <a:ext cx="2986959" cy="4648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19200" y="6324600"/>
            <a:ext cx="762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Source:  https://</a:t>
            </a:r>
            <a:r>
              <a:rPr lang="en-US" sz="1200" dirty="0" err="1" smtClean="0">
                <a:solidFill>
                  <a:schemeClr val="bg1"/>
                </a:solidFill>
              </a:rPr>
              <a:t>digitalcollections.lib.washington.edu</a:t>
            </a:r>
            <a:r>
              <a:rPr lang="en-US" sz="1200" dirty="0" smtClean="0">
                <a:solidFill>
                  <a:schemeClr val="bg1"/>
                </a:solidFill>
              </a:rPr>
              <a:t>/digital/collection/p16786coll3/id/3664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460720"/>
      </p:ext>
    </p:extLst>
  </p:cSld>
  <p:clrMapOvr>
    <a:masterClrMapping/>
  </p:clrMapOvr>
  <p:transition xmlns:p14="http://schemas.microsoft.com/office/powerpoint/2010/main" advClick="0" advTm="15000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4" descr="Screen Shot 2019-05-08 at 9.10.0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02734"/>
            <a:ext cx="4859039" cy="55519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5000" y="6324600"/>
            <a:ext cx="762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Source:  https://</a:t>
            </a:r>
            <a:r>
              <a:rPr lang="en-US" sz="1200" dirty="0" err="1" smtClean="0">
                <a:solidFill>
                  <a:schemeClr val="bg1"/>
                </a:solidFill>
              </a:rPr>
              <a:t>content.lib.washington.edu</a:t>
            </a:r>
            <a:r>
              <a:rPr lang="en-US" sz="1200" dirty="0" smtClean="0">
                <a:solidFill>
                  <a:schemeClr val="bg1"/>
                </a:solidFill>
              </a:rPr>
              <a:t>/</a:t>
            </a:r>
            <a:r>
              <a:rPr lang="en-US" sz="1200" dirty="0" err="1" smtClean="0">
                <a:solidFill>
                  <a:schemeClr val="bg1"/>
                </a:solidFill>
              </a:rPr>
              <a:t>sephardicweb</a:t>
            </a:r>
            <a:r>
              <a:rPr lang="en-US" sz="1200" dirty="0" smtClean="0">
                <a:solidFill>
                  <a:schemeClr val="bg1"/>
                </a:solidFill>
              </a:rPr>
              <a:t>/</a:t>
            </a:r>
            <a:r>
              <a:rPr lang="en-US" sz="1200" dirty="0" err="1" smtClean="0">
                <a:solidFill>
                  <a:schemeClr val="bg1"/>
                </a:solidFill>
              </a:rPr>
              <a:t>index.html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502797"/>
      </p:ext>
    </p:extLst>
  </p:cSld>
  <p:clrMapOvr>
    <a:masterClrMapping/>
  </p:clrMapOvr>
  <p:transition xmlns:p14="http://schemas.microsoft.com/office/powerpoint/2010/main" advClick="0" advTm="15000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" name="Picture 1" descr="untitled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452854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Click="0" advTm="15000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" name="Picture 1" descr="untitled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338152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Click="0" advTm="15000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" name="Picture 1" descr="47670734061_464908b1d7_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9" y="152400"/>
            <a:ext cx="6335673" cy="5791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Click="0" advTm="15000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" name="Picture 1" descr="47670734061_464908b1d7_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9" y="152400"/>
            <a:ext cx="6335673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77261"/>
      </p:ext>
    </p:extLst>
  </p:cSld>
  <p:clrMapOvr>
    <a:masterClrMapping/>
  </p:clrMapOvr>
  <p:transition xmlns:p14="http://schemas.microsoft.com/office/powerpoint/2010/main" advClick="0" advTm="15000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4269</TotalTime>
  <Words>465</Words>
  <Application>Microsoft Macintosh PowerPoint</Application>
  <PresentationFormat>On-screen Show (4:3)</PresentationFormat>
  <Paragraphs>47</Paragraphs>
  <Slides>20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1_Default Design</vt:lpstr>
      <vt:lpstr>PowerPoint Presentation</vt:lpstr>
      <vt:lpstr>In collaboration with:</vt:lpstr>
      <vt:lpstr>The Sephardic Studies Collection</vt:lpstr>
      <vt:lpstr>The Sephardic Studies Collection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If you would like to see more…</vt:lpstr>
      <vt:lpstr>Time’s Up!</vt:lpstr>
    </vt:vector>
  </TitlesOfParts>
  <Company>RR Donnelley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RR Donnelley</dc:creator>
  <cp:lastModifiedBy>Se-Jin Lee</cp:lastModifiedBy>
  <cp:revision>81</cp:revision>
  <dcterms:created xsi:type="dcterms:W3CDTF">2010-02-23T00:58:46Z</dcterms:created>
  <dcterms:modified xsi:type="dcterms:W3CDTF">2019-05-10T23:55:30Z</dcterms:modified>
</cp:coreProperties>
</file>