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32" r:id="rId2"/>
    <p:sldMasterId id="2147483756" r:id="rId3"/>
  </p:sldMasterIdLst>
  <p:notesMasterIdLst>
    <p:notesMasterId r:id="rId25"/>
  </p:notesMasterIdLst>
  <p:sldIdLst>
    <p:sldId id="400"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autoAdjust="0"/>
    <p:restoredTop sz="94670"/>
  </p:normalViewPr>
  <p:slideViewPr>
    <p:cSldViewPr>
      <p:cViewPr varScale="1">
        <p:scale>
          <a:sx n="109" d="100"/>
          <a:sy n="109" d="100"/>
        </p:scale>
        <p:origin x="1112" y="19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CA4D3-5603-4E7F-A7BB-26C226AEC5C3}" type="datetimeFigureOut">
              <a:rPr lang="en-US" smtClean="0"/>
              <a:t>5/21/19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D89D9-AB52-4193-919F-9761E2DE2F31}" type="slidenum">
              <a:rPr lang="en-US" smtClean="0"/>
              <a:t>‹#›</a:t>
            </a:fld>
            <a:endParaRPr lang="en-US"/>
          </a:p>
        </p:txBody>
      </p:sp>
    </p:spTree>
    <p:extLst>
      <p:ext uri="{BB962C8B-B14F-4D97-AF65-F5344CB8AC3E}">
        <p14:creationId xmlns:p14="http://schemas.microsoft.com/office/powerpoint/2010/main" val="53973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a:t>
            </a:fld>
            <a:endParaRPr lang="en-US"/>
          </a:p>
        </p:txBody>
      </p:sp>
    </p:spTree>
    <p:extLst>
      <p:ext uri="{BB962C8B-B14F-4D97-AF65-F5344CB8AC3E}">
        <p14:creationId xmlns:p14="http://schemas.microsoft.com/office/powerpoint/2010/main" val="83119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how do you get to SimplyAnalytics? It’s simple: either via the UW Libraries’ Articles &amp; Research Databases link and search for “SimplyAnalytics.”</a:t>
            </a:r>
          </a:p>
          <a:p>
            <a:endParaRPr lang="en-US" baseline="0" dirty="0"/>
          </a:p>
          <a:p>
            <a:r>
              <a:rPr lang="en-US" baseline="0" dirty="0"/>
              <a:t>Or by linking to it from the Libraries Geospatial Data Resources Guide’s page on “Other Mapping Tools.”</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10</a:t>
            </a:fld>
            <a:endParaRPr lang="en-US"/>
          </a:p>
        </p:txBody>
      </p:sp>
    </p:spTree>
    <p:extLst>
      <p:ext uri="{BB962C8B-B14F-4D97-AF65-F5344CB8AC3E}">
        <p14:creationId xmlns:p14="http://schemas.microsoft.com/office/powerpoint/2010/main" val="146663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58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a:t>
            </a:r>
            <a:r>
              <a:rPr lang="en-US" baseline="0" dirty="0"/>
              <a:t> data is core to a lot of GIS research projects. But working with the US Census Bureau often leads one to experience levels of frustration and despair. Trying to understand what variables are included in which Census tool (Decennial OR American Community Survey) can make you to wish that you had a direct line to a Census master like </a:t>
            </a:r>
            <a:r>
              <a:rPr lang="en-US" baseline="0" dirty="0" err="1"/>
              <a:t>Gov</a:t>
            </a:r>
            <a:r>
              <a:rPr lang="en-US" baseline="0" dirty="0"/>
              <a:t> Docs Librarian, Cass Hartnett. On top of that you still have to get the TIGER/Line files and join the two pieces together. </a:t>
            </a:r>
          </a:p>
          <a:p>
            <a:endParaRPr lang="en-US" baseline="0" dirty="0"/>
          </a:p>
          <a:p>
            <a:r>
              <a:rPr lang="en-US" baseline="0" dirty="0"/>
              <a:t>There’s got to be a better way?!?</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2</a:t>
            </a:fld>
            <a:endParaRPr lang="en-US"/>
          </a:p>
        </p:txBody>
      </p:sp>
    </p:spTree>
    <p:extLst>
      <p:ext uri="{BB962C8B-B14F-4D97-AF65-F5344CB8AC3E}">
        <p14:creationId xmlns:p14="http://schemas.microsoft.com/office/powerpoint/2010/main" val="357043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in luck! </a:t>
            </a:r>
          </a:p>
          <a:p>
            <a:endParaRPr lang="en-US" dirty="0"/>
          </a:p>
          <a:p>
            <a:r>
              <a:rPr lang="en-US" dirty="0"/>
              <a:t>“SimplyAnalytics is a web-based mapping, analytics, and data visualization application that makes it easy for anyone to create interactive maps, charts, and reports using 100,000+ data variables. …related to demographics, employment, housing, market segments, businesses, consumer spending, brand preferences, public health, and more from industry-leading data vendors.”--http://simplyanalytics.com/ </a:t>
            </a:r>
          </a:p>
          <a:p>
            <a:pPr defTabSz="931774">
              <a:defRPr/>
            </a:pPr>
            <a:endParaRPr lang="en-US" dirty="0"/>
          </a:p>
          <a:p>
            <a:pPr defTabSz="931774">
              <a:defRPr/>
            </a:pPr>
            <a:r>
              <a:rPr lang="en-US" dirty="0"/>
              <a:t>Primarily comes from 2 vendors: EASI and Simmons</a:t>
            </a:r>
          </a:p>
          <a:p>
            <a:pPr defTabSz="931774">
              <a:defRPr/>
            </a:pPr>
            <a:endParaRPr lang="en-US" dirty="0"/>
          </a:p>
          <a:p>
            <a:pPr defTabSz="931774">
              <a:defRPr/>
            </a:pPr>
            <a:r>
              <a:rPr lang="en-US" sz="800" dirty="0"/>
              <a:t>EASI (Easy Analytic Software Inc.) Data:</a:t>
            </a:r>
          </a:p>
          <a:p>
            <a:pPr marL="174708" indent="-174708" defTabSz="931774">
              <a:buFont typeface="Arial" panose="020B0604020202020204" pitchFamily="34" charset="0"/>
              <a:buChar char="•"/>
              <a:defRPr/>
            </a:pPr>
            <a:r>
              <a:rPr lang="en-US" sz="800" dirty="0"/>
              <a:t>Using input data from the Census Bureau, Bureau of Labor Statistics, and </a:t>
            </a:r>
            <a:r>
              <a:rPr lang="en-US" sz="800" dirty="0" err="1"/>
              <a:t>Mediamark</a:t>
            </a:r>
            <a:r>
              <a:rPr lang="en-US" sz="800" dirty="0"/>
              <a:t>, EASI develops model-based indicators of the demographic characteristics, consumer spending, and behavior patterns</a:t>
            </a:r>
          </a:p>
          <a:p>
            <a:pPr marL="174708" indent="-174708" defTabSz="931774">
              <a:buFont typeface="Arial" panose="020B0604020202020204" pitchFamily="34" charset="0"/>
              <a:buChar char="•"/>
              <a:defRPr/>
            </a:pPr>
            <a:r>
              <a:rPr lang="en-US" sz="800" dirty="0"/>
              <a:t>range of geographic areas—State, counties, census tracts, and block groups.</a:t>
            </a:r>
          </a:p>
          <a:p>
            <a:pPr marL="174708" indent="-174708" defTabSz="931774">
              <a:buFont typeface="Arial" panose="020B0604020202020204" pitchFamily="34" charset="0"/>
              <a:buChar char="•"/>
              <a:defRPr/>
            </a:pPr>
            <a:endParaRPr lang="en-US" sz="800" dirty="0"/>
          </a:p>
          <a:p>
            <a:endParaRPr lang="en-US" dirty="0"/>
          </a:p>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3</a:t>
            </a:fld>
            <a:endParaRPr lang="en-US"/>
          </a:p>
        </p:txBody>
      </p:sp>
    </p:spTree>
    <p:extLst>
      <p:ext uri="{BB962C8B-B14F-4D97-AF65-F5344CB8AC3E}">
        <p14:creationId xmlns:p14="http://schemas.microsoft.com/office/powerpoint/2010/main" val="58972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Once</a:t>
            </a:r>
            <a:r>
              <a:rPr lang="en-US" baseline="0" dirty="0"/>
              <a:t> inside, the first thing you want to do is choose your data variable. You don’t need to know if it is part of the Decennial Census or ACS. They’ve categorized everything into topics that make it easy to browse. Here we’re selecting Population Density per </a:t>
            </a:r>
            <a:r>
              <a:rPr lang="en-US" baseline="0" dirty="0" err="1"/>
              <a:t>sq</a:t>
            </a:r>
            <a:r>
              <a:rPr lang="en-US" baseline="0" dirty="0"/>
              <a:t> mile.</a:t>
            </a:r>
            <a:endParaRPr lang="en-US" dirty="0"/>
          </a:p>
          <a:p>
            <a:pPr defTabSz="931774"/>
            <a:endParaRPr lang="en-US" dirty="0"/>
          </a:p>
          <a:p>
            <a:pPr defTabSz="931774"/>
            <a:r>
              <a:rPr lang="en-US" dirty="0"/>
              <a:t>Once you’ve selected</a:t>
            </a:r>
            <a:r>
              <a:rPr lang="en-US" baseline="0" dirty="0"/>
              <a:t> your variable, the next thing you need to do is select your location of interest. You can choose from National down to City level geographies. As you type, an auto-generated list of options will appear. Here we are choosing to map the City of Seattle. </a:t>
            </a:r>
            <a:endParaRPr lang="en-US" dirty="0"/>
          </a:p>
          <a:p>
            <a:endParaRPr lang="en-US" dirty="0"/>
          </a:p>
          <a:p>
            <a:pPr defTabSz="931774"/>
            <a:r>
              <a:rPr lang="en-US" dirty="0"/>
              <a:t>Of</a:t>
            </a:r>
            <a:r>
              <a:rPr lang="en-US" baseline="0" dirty="0"/>
              <a:t> course, SimplyAnalytics does include metadata, so if you wanted to know if this is a Census or ACS variable, you can find out. It also contains info on what the variable is, so that you can be confident you are mapping the right thing in order to tell your story.</a:t>
            </a:r>
            <a:endParaRPr lang="en-US" dirty="0"/>
          </a:p>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4</a:t>
            </a:fld>
            <a:endParaRPr lang="en-US"/>
          </a:p>
        </p:txBody>
      </p:sp>
    </p:spTree>
    <p:extLst>
      <p:ext uri="{BB962C8B-B14F-4D97-AF65-F5344CB8AC3E}">
        <p14:creationId xmlns:p14="http://schemas.microsoft.com/office/powerpoint/2010/main" val="308994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variable and location</a:t>
            </a:r>
            <a:r>
              <a:rPr lang="en-US" baseline="0" dirty="0"/>
              <a:t> are selected, SimplyAnalytics creates an interactive map like this one. Here you can edit the legend, color scheme, classification method, etc. You can also change the level of Census geography depicted from State down to Block Group.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5</a:t>
            </a:fld>
            <a:endParaRPr lang="en-US"/>
          </a:p>
        </p:txBody>
      </p:sp>
    </p:spTree>
    <p:extLst>
      <p:ext uri="{BB962C8B-B14F-4D97-AF65-F5344CB8AC3E}">
        <p14:creationId xmlns:p14="http://schemas.microsoft.com/office/powerpoint/2010/main" val="362728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also create a custom layout of your map after you are done with your editing.  Options for exporting the layout include jpg, pdf, and other formats. </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6</a:t>
            </a:fld>
            <a:endParaRPr lang="en-US"/>
          </a:p>
        </p:txBody>
      </p:sp>
    </p:spTree>
    <p:extLst>
      <p:ext uri="{BB962C8B-B14F-4D97-AF65-F5344CB8AC3E}">
        <p14:creationId xmlns:p14="http://schemas.microsoft.com/office/powerpoint/2010/main" val="156965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the neat thing about SimplyAnalytics is that you also have to option of exporting the map data out as a shapefile. With a few clicks of the mouse, you can tell SimplyAnalytics to package up the Census attribute data with the Census geography. Once the backend processing is complete, you get an email with a link to download the zipped shapefile.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7</a:t>
            </a:fld>
            <a:endParaRPr lang="en-US"/>
          </a:p>
        </p:txBody>
      </p:sp>
    </p:spTree>
    <p:extLst>
      <p:ext uri="{BB962C8B-B14F-4D97-AF65-F5344CB8AC3E}">
        <p14:creationId xmlns:p14="http://schemas.microsoft.com/office/powerpoint/2010/main" val="412031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download</a:t>
            </a:r>
            <a:r>
              <a:rPr lang="en-US" baseline="0" dirty="0"/>
              <a:t> and extract the zipped file, you can add it to your ArcMap project just like any other shapefile.</a:t>
            </a:r>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8</a:t>
            </a:fld>
            <a:endParaRPr lang="en-US"/>
          </a:p>
        </p:txBody>
      </p:sp>
    </p:spTree>
    <p:extLst>
      <p:ext uri="{BB962C8B-B14F-4D97-AF65-F5344CB8AC3E}">
        <p14:creationId xmlns:p14="http://schemas.microsoft.com/office/powerpoint/2010/main" val="168704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But wait, there’s more. Remember the other vendor supplying data to SimplyAnalytics, Simmons?</a:t>
            </a:r>
          </a:p>
          <a:p>
            <a:pPr defTabSz="931774">
              <a:defRPr/>
            </a:pPr>
            <a:endParaRPr lang="en-US" dirty="0"/>
          </a:p>
          <a:p>
            <a:pPr defTabSz="931774">
              <a:defRPr/>
            </a:pPr>
            <a:r>
              <a:rPr lang="en-US" dirty="0"/>
              <a:t>Simmons Local Consumer Insight (</a:t>
            </a:r>
            <a:r>
              <a:rPr lang="en-US" dirty="0" err="1"/>
              <a:t>SimmonsLOCAL</a:t>
            </a:r>
            <a:r>
              <a:rPr lang="en-US" dirty="0"/>
              <a:t>) Data includes:</a:t>
            </a:r>
          </a:p>
          <a:p>
            <a:pPr marL="174708" indent="-174708" defTabSz="931774">
              <a:buFont typeface="Arial" panose="020B0604020202020204" pitchFamily="34" charset="0"/>
              <a:buChar char="•"/>
              <a:defRPr/>
            </a:pPr>
            <a:r>
              <a:rPr lang="en-US" dirty="0"/>
              <a:t>information on lifestyles, attitudes, purchase behaviors, and media usage </a:t>
            </a:r>
          </a:p>
          <a:p>
            <a:pPr marL="174708" indent="-174708" defTabSz="931774">
              <a:buFont typeface="Arial" panose="020B0604020202020204" pitchFamily="34" charset="0"/>
              <a:buChar char="•"/>
              <a:defRPr/>
            </a:pPr>
            <a:r>
              <a:rPr lang="en-US" dirty="0"/>
              <a:t>analysis down to the zip code level</a:t>
            </a:r>
          </a:p>
          <a:p>
            <a:pPr defTabSz="931774"/>
            <a:r>
              <a:rPr lang="en-US" dirty="0"/>
              <a:t>For all of America’s 210 media markets.</a:t>
            </a:r>
          </a:p>
          <a:p>
            <a:pPr defTabSz="931774"/>
            <a:endParaRPr lang="en-US" dirty="0"/>
          </a:p>
          <a:p>
            <a:pPr defTabSz="931774"/>
            <a:r>
              <a:rPr lang="en-US" dirty="0"/>
              <a:t>So if you want to map the percent of the population classified as “Kids and Cabernet” in your zip code, you can!</a:t>
            </a:r>
          </a:p>
          <a:p>
            <a:endParaRPr lang="en-US" dirty="0"/>
          </a:p>
        </p:txBody>
      </p:sp>
      <p:sp>
        <p:nvSpPr>
          <p:cNvPr id="4" name="Slide Number Placeholder 3"/>
          <p:cNvSpPr>
            <a:spLocks noGrp="1"/>
          </p:cNvSpPr>
          <p:nvPr>
            <p:ph type="sldNum" sz="quarter" idx="10"/>
          </p:nvPr>
        </p:nvSpPr>
        <p:spPr/>
        <p:txBody>
          <a:bodyPr/>
          <a:lstStyle/>
          <a:p>
            <a:fld id="{2E1D89D9-AB52-4193-919F-9761E2DE2F31}" type="slidenum">
              <a:rPr lang="en-US" smtClean="0"/>
              <a:t>9</a:t>
            </a:fld>
            <a:endParaRPr lang="en-US"/>
          </a:p>
        </p:txBody>
      </p:sp>
    </p:spTree>
    <p:extLst>
      <p:ext uri="{BB962C8B-B14F-4D97-AF65-F5344CB8AC3E}">
        <p14:creationId xmlns:p14="http://schemas.microsoft.com/office/powerpoint/2010/main" val="3052758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22" name="Rectangle 10"/>
          <p:cNvSpPr>
            <a:spLocks noGrp="1" noChangeArrowheads="1"/>
          </p:cNvSpPr>
          <p:nvPr>
            <p:ph type="ctrTitle"/>
          </p:nvPr>
        </p:nvSpPr>
        <p:spPr>
          <a:xfrm>
            <a:off x="1295400" y="1295400"/>
            <a:ext cx="7467600" cy="1752600"/>
          </a:xfrm>
        </p:spPr>
        <p:txBody>
          <a:bodyPr/>
          <a:lstStyle>
            <a:lvl1pPr>
              <a:defRPr b="1"/>
            </a:lvl1pPr>
          </a:lstStyle>
          <a:p>
            <a:pPr lvl="0"/>
            <a:r>
              <a:rPr lang="en-US" noProof="0" dirty="0"/>
              <a:t>Click to edit Master title style</a:t>
            </a:r>
          </a:p>
        </p:txBody>
      </p:sp>
      <p:sp>
        <p:nvSpPr>
          <p:cNvPr id="13323" name="Rectangle 11"/>
          <p:cNvSpPr>
            <a:spLocks noGrp="1" noChangeArrowheads="1"/>
          </p:cNvSpPr>
          <p:nvPr>
            <p:ph type="subTitle" idx="1"/>
          </p:nvPr>
        </p:nvSpPr>
        <p:spPr>
          <a:xfrm>
            <a:off x="1295400" y="3124200"/>
            <a:ext cx="7467600" cy="1752600"/>
          </a:xfrm>
        </p:spPr>
        <p:txBody>
          <a:bodyPr/>
          <a:lstStyle>
            <a:lvl1pPr marL="0" indent="0" algn="ctr">
              <a:buFontTx/>
              <a:buNone/>
              <a:defRPr/>
            </a:lvl1pPr>
          </a:lstStyle>
          <a:p>
            <a:pPr lvl="0"/>
            <a:r>
              <a:rPr lang="en-US" noProof="0" dirty="0"/>
              <a:t>Click to edit Master subtitle style</a:t>
            </a:r>
          </a:p>
        </p:txBody>
      </p:sp>
      <p:pic>
        <p:nvPicPr>
          <p:cNvPr id="4" name="Picture 3">
            <a:extLst>
              <a:ext uri="{FF2B5EF4-FFF2-40B4-BE49-F238E27FC236}">
                <a16:creationId xmlns:a16="http://schemas.microsoft.com/office/drawing/2014/main" id="{CACD515D-772E-4FB1-9B49-4A209D686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813090587"/>
      </p:ext>
    </p:extLst>
  </p:cSld>
  <p:clrMapOvr>
    <a:masterClrMapping/>
  </p:clrMapOvr>
  <p:transition advClick="0" advTm="15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1B45F04-F5EB-4E29-A8FD-0486B0E49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1137738156"/>
      </p:ext>
    </p:extLst>
  </p:cSld>
  <p:clrMapOvr>
    <a:masterClrMapping/>
  </p:clrMapOvr>
  <p:transition advClick="0" advTm="15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1524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524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689BF96-73EA-4A17-8496-669A1E8344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566631362"/>
      </p:ext>
    </p:extLst>
  </p:cSld>
  <p:clrMapOvr>
    <a:masterClrMapping/>
  </p:clrMapOvr>
  <p:transition advClick="0" advTm="15000">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22" name="Rectangle 10"/>
          <p:cNvSpPr>
            <a:spLocks noGrp="1" noChangeArrowheads="1"/>
          </p:cNvSpPr>
          <p:nvPr>
            <p:ph type="ctrTitle"/>
          </p:nvPr>
        </p:nvSpPr>
        <p:spPr>
          <a:xfrm>
            <a:off x="1295400" y="1295400"/>
            <a:ext cx="7467600" cy="1752600"/>
          </a:xfrm>
        </p:spPr>
        <p:txBody>
          <a:bodyPr/>
          <a:lstStyle>
            <a:lvl1pPr>
              <a:defRPr b="1"/>
            </a:lvl1pPr>
          </a:lstStyle>
          <a:p>
            <a:pPr lvl="0"/>
            <a:r>
              <a:rPr lang="en-US" noProof="0" dirty="0"/>
              <a:t>Click to edit Master title style</a:t>
            </a:r>
          </a:p>
        </p:txBody>
      </p:sp>
      <p:sp>
        <p:nvSpPr>
          <p:cNvPr id="13323" name="Rectangle 11"/>
          <p:cNvSpPr>
            <a:spLocks noGrp="1" noChangeArrowheads="1"/>
          </p:cNvSpPr>
          <p:nvPr>
            <p:ph type="subTitle" idx="1"/>
          </p:nvPr>
        </p:nvSpPr>
        <p:spPr>
          <a:xfrm>
            <a:off x="1295400" y="3124200"/>
            <a:ext cx="7467600" cy="1752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160115550"/>
      </p:ext>
    </p:extLst>
  </p:cSld>
  <p:clrMapOvr>
    <a:masterClrMapping/>
  </p:clrMapOvr>
  <p:transition advClick="0" advTm="15000">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151240"/>
      </p:ext>
    </p:extLst>
  </p:cSld>
  <p:clrMapOvr>
    <a:masterClrMapping/>
  </p:clrMapOvr>
  <p:transition advClick="0" advTm="15000">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4361520"/>
      </p:ext>
    </p:extLst>
  </p:cSld>
  <p:clrMapOvr>
    <a:masterClrMapping/>
  </p:clrMapOvr>
  <p:transition advClick="0" advTm="15000">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1774108"/>
      </p:ext>
    </p:extLst>
  </p:cSld>
  <p:clrMapOvr>
    <a:masterClrMapping/>
  </p:clrMapOvr>
  <p:transition advClick="0" advTm="15000">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7440843"/>
      </p:ext>
    </p:extLst>
  </p:cSld>
  <p:clrMapOvr>
    <a:masterClrMapping/>
  </p:clrMapOvr>
  <p:transition advClick="0" advTm="15000">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0986828"/>
      </p:ext>
    </p:extLst>
  </p:cSld>
  <p:clrMapOvr>
    <a:masterClrMapping/>
  </p:clrMapOvr>
  <p:transition advClick="0" advTm="15000">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457844"/>
      </p:ext>
    </p:extLst>
  </p:cSld>
  <p:clrMapOvr>
    <a:masterClrMapping/>
  </p:clrMapOvr>
  <p:transition advClick="0" advTm="15000">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978595"/>
      </p:ext>
    </p:extLst>
  </p:cSld>
  <p:clrMapOvr>
    <a:masterClrMapping/>
  </p:clrMapOvr>
  <p:transition advClick="0" advTm="15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CEC2495-44D0-4CF2-B0ED-4A85EBD22F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156782852"/>
      </p:ext>
    </p:extLst>
  </p:cSld>
  <p:clrMapOvr>
    <a:masterClrMapping/>
  </p:clrMapOvr>
  <p:transition advClick="0" advTm="15000">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4263332"/>
      </p:ext>
    </p:extLst>
  </p:cSld>
  <p:clrMapOvr>
    <a:masterClrMapping/>
  </p:clrMapOvr>
  <p:transition advClick="0" advTm="15000">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90830"/>
      </p:ext>
    </p:extLst>
  </p:cSld>
  <p:clrMapOvr>
    <a:masterClrMapping/>
  </p:clrMapOvr>
  <p:transition advClick="0" advTm="15000">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1524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524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2552343"/>
      </p:ext>
    </p:extLst>
  </p:cSld>
  <p:clrMapOvr>
    <a:masterClrMapping/>
  </p:clrMapOvr>
  <p:transition advClick="0" advTm="15000">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179951881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99511532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2483902876"/>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E8B6D8-9688-4684-9849-EE41D7EDED8B}"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2322647286"/>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8B6D8-9688-4684-9849-EE41D7EDED8B}" type="datetimeFigureOut">
              <a:rPr lang="en-US" smtClean="0"/>
              <a:t>5/21/19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51617135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E8B6D8-9688-4684-9849-EE41D7EDED8B}" type="datetimeFigureOut">
              <a:rPr lang="en-US" smtClean="0"/>
              <a:t>5/21/19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75989846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8B6D8-9688-4684-9849-EE41D7EDED8B}" type="datetimeFigureOut">
              <a:rPr lang="en-US" smtClean="0"/>
              <a:t>5/21/19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099906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3">
            <a:extLst>
              <a:ext uri="{FF2B5EF4-FFF2-40B4-BE49-F238E27FC236}">
                <a16:creationId xmlns:a16="http://schemas.microsoft.com/office/drawing/2014/main" id="{784ACB8A-08C2-4344-A548-846E9A80B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1250496704"/>
      </p:ext>
    </p:extLst>
  </p:cSld>
  <p:clrMapOvr>
    <a:masterClrMapping/>
  </p:clrMapOvr>
  <p:transition advClick="0" advTm="15000">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E8B6D8-9688-4684-9849-EE41D7EDED8B}"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16432697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E8B6D8-9688-4684-9849-EE41D7EDED8B}"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2397439892"/>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41811649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8B6D8-9688-4684-9849-EE41D7EDED8B}"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12C87-33CD-48FD-91FD-48F6731EE8D9}" type="slidenum">
              <a:rPr lang="en-US" smtClean="0"/>
              <a:t>‹#›</a:t>
            </a:fld>
            <a:endParaRPr lang="en-US"/>
          </a:p>
        </p:txBody>
      </p:sp>
    </p:spTree>
    <p:extLst>
      <p:ext uri="{BB962C8B-B14F-4D97-AF65-F5344CB8AC3E}">
        <p14:creationId xmlns:p14="http://schemas.microsoft.com/office/powerpoint/2010/main" val="369534934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4478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63463A3-ED02-4A26-A54E-FD0C2F77C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1397917234"/>
      </p:ext>
    </p:extLst>
  </p:cSld>
  <p:clrMapOvr>
    <a:masterClrMapping/>
  </p:clrMapOvr>
  <p:transition advClick="0" advTm="15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CC743F8-B92F-43F2-AE1E-5271661BCB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2484613410"/>
      </p:ext>
    </p:extLst>
  </p:cSld>
  <p:clrMapOvr>
    <a:masterClrMapping/>
  </p:clrMapOvr>
  <p:transition advClick="0" advTm="15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D91F5CC2-90EB-4E26-8474-984FBC3CB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482803329"/>
      </p:ext>
    </p:extLst>
  </p:cSld>
  <p:clrMapOvr>
    <a:masterClrMapping/>
  </p:clrMapOvr>
  <p:transition advClick="0" advTm="15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7EA42-2D44-45DE-8C1C-21E23ECF24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2627252235"/>
      </p:ext>
    </p:extLst>
  </p:cSld>
  <p:clrMapOvr>
    <a:masterClrMapping/>
  </p:clrMapOvr>
  <p:transition advClick="0" advTm="15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C77A6349-8812-4780-A671-5A35B8477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836525394"/>
      </p:ext>
    </p:extLst>
  </p:cSld>
  <p:clrMapOvr>
    <a:masterClrMapping/>
  </p:clrMapOvr>
  <p:transition advClick="0" advTm="15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79E84A46-A017-4E28-8903-0C192E312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extLst>
      <p:ext uri="{BB962C8B-B14F-4D97-AF65-F5344CB8AC3E}">
        <p14:creationId xmlns:p14="http://schemas.microsoft.com/office/powerpoint/2010/main" val="3063352853"/>
      </p:ext>
    </p:extLst>
  </p:cSld>
  <p:clrMapOvr>
    <a:masterClrMapping/>
  </p:clrMapOvr>
  <p:transition advClick="0" advTm="15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12" descr="electrodes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Grp="1" noChangeArrowheads="1"/>
          </p:cNvSpPr>
          <p:nvPr>
            <p:ph type="title"/>
          </p:nvPr>
        </p:nvSpPr>
        <p:spPr bwMode="auto">
          <a:xfrm>
            <a:off x="152400" y="152400"/>
            <a:ext cx="88392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11"/>
          <p:cNvSpPr>
            <a:spLocks noGrp="1" noChangeArrowheads="1"/>
          </p:cNvSpPr>
          <p:nvPr>
            <p:ph type="body" idx="1"/>
          </p:nvPr>
        </p:nvSpPr>
        <p:spPr bwMode="auto">
          <a:xfrm>
            <a:off x="152400" y="1447800"/>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56" y="6224241"/>
            <a:ext cx="4754890" cy="630937"/>
          </a:xfrm>
          <a:prstGeom prst="rect">
            <a:avLst/>
          </a:prstGeom>
        </p:spPr>
      </p:pic>
      <p:sp>
        <p:nvSpPr>
          <p:cNvPr id="10" name="TextBox 9"/>
          <p:cNvSpPr txBox="1"/>
          <p:nvPr userDrawn="1"/>
        </p:nvSpPr>
        <p:spPr>
          <a:xfrm>
            <a:off x="7367552" y="6161087"/>
            <a:ext cx="1776448" cy="646331"/>
          </a:xfrm>
          <a:prstGeom prst="rect">
            <a:avLst/>
          </a:prstGeom>
          <a:noFill/>
        </p:spPr>
        <p:txBody>
          <a:bodyPr wrap="none" rtlCol="0">
            <a:spAutoFit/>
          </a:bodyPr>
          <a:lstStyle/>
          <a:p>
            <a:pPr algn="ctr"/>
            <a:r>
              <a:rPr lang="en-US" dirty="0">
                <a:solidFill>
                  <a:schemeClr val="bg1"/>
                </a:solidFill>
                <a:latin typeface="Encode Sans Normal" panose="02000000000000000000" pitchFamily="2" charset="0"/>
              </a:rPr>
              <a:t>2018 GIS</a:t>
            </a:r>
          </a:p>
          <a:p>
            <a:pPr algn="ctr"/>
            <a:r>
              <a:rPr lang="en-US" dirty="0">
                <a:solidFill>
                  <a:schemeClr val="bg1"/>
                </a:solidFill>
                <a:latin typeface="Encode Sans Normal" panose="02000000000000000000" pitchFamily="2" charset="0"/>
              </a:rPr>
              <a:t>SYMPOSIUM</a:t>
            </a:r>
          </a:p>
        </p:txBody>
      </p:sp>
      <p:pic>
        <p:nvPicPr>
          <p:cNvPr id="7" name="Picture 6">
            <a:extLst>
              <a:ext uri="{FF2B5EF4-FFF2-40B4-BE49-F238E27FC236}">
                <a16:creationId xmlns:a16="http://schemas.microsoft.com/office/drawing/2014/main" id="{CACD515D-772E-4FB1-9B49-4A209D686C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400800"/>
            <a:ext cx="2857500" cy="361950"/>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advClick="0" advTm="15000">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12" descr="electrodes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0"/>
          <p:cNvSpPr>
            <a:spLocks noGrp="1" noChangeArrowheads="1"/>
          </p:cNvSpPr>
          <p:nvPr>
            <p:ph type="title"/>
          </p:nvPr>
        </p:nvSpPr>
        <p:spPr bwMode="auto">
          <a:xfrm>
            <a:off x="152400" y="152400"/>
            <a:ext cx="88392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11"/>
          <p:cNvSpPr>
            <a:spLocks noGrp="1" noChangeArrowheads="1"/>
          </p:cNvSpPr>
          <p:nvPr>
            <p:ph type="body" idx="1"/>
          </p:nvPr>
        </p:nvSpPr>
        <p:spPr bwMode="auto">
          <a:xfrm>
            <a:off x="152400" y="1447800"/>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56" y="6224241"/>
            <a:ext cx="4754890" cy="630937"/>
          </a:xfrm>
          <a:prstGeom prst="rect">
            <a:avLst/>
          </a:prstGeom>
        </p:spPr>
      </p:pic>
      <p:sp>
        <p:nvSpPr>
          <p:cNvPr id="10" name="TextBox 9"/>
          <p:cNvSpPr txBox="1"/>
          <p:nvPr userDrawn="1"/>
        </p:nvSpPr>
        <p:spPr>
          <a:xfrm>
            <a:off x="7367552" y="6161087"/>
            <a:ext cx="1776448" cy="646331"/>
          </a:xfrm>
          <a:prstGeom prst="rect">
            <a:avLst/>
          </a:prstGeom>
          <a:noFill/>
        </p:spPr>
        <p:txBody>
          <a:bodyPr wrap="none" rtlCol="0">
            <a:spAutoFit/>
          </a:bodyPr>
          <a:lstStyle/>
          <a:p>
            <a:pPr algn="ctr"/>
            <a:r>
              <a:rPr lang="en-US" dirty="0">
                <a:solidFill>
                  <a:schemeClr val="bg1"/>
                </a:solidFill>
                <a:latin typeface="Encode Sans Normal" panose="02000000000000000000" pitchFamily="2" charset="0"/>
              </a:rPr>
              <a:t>2018 GIS</a:t>
            </a:r>
          </a:p>
          <a:p>
            <a:pPr algn="ctr"/>
            <a:r>
              <a:rPr lang="en-US" dirty="0">
                <a:solidFill>
                  <a:schemeClr val="bg1"/>
                </a:solidFill>
                <a:latin typeface="Encode Sans Normal" panose="02000000000000000000" pitchFamily="2" charset="0"/>
              </a:rPr>
              <a:t>SYMPOSIUM</a:t>
            </a:r>
          </a:p>
        </p:txBody>
      </p:sp>
    </p:spTree>
    <p:extLst>
      <p:ext uri="{BB962C8B-B14F-4D97-AF65-F5344CB8AC3E}">
        <p14:creationId xmlns:p14="http://schemas.microsoft.com/office/powerpoint/2010/main" val="9157912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Click="0" advTm="15000">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E8B6D8-9688-4684-9849-EE41D7EDED8B}" type="datetimeFigureOut">
              <a:rPr lang="en-US" smtClean="0"/>
              <a:t>5/21/19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512C87-33CD-48FD-91FD-48F6731EE8D9}" type="slidenum">
              <a:rPr lang="en-US" smtClean="0"/>
              <a:t>‹#›</a:t>
            </a:fld>
            <a:endParaRPr lang="en-US"/>
          </a:p>
        </p:txBody>
      </p:sp>
      <p:pic>
        <p:nvPicPr>
          <p:cNvPr id="7" name="Picture 12" descr="electrodes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56" y="6224241"/>
            <a:ext cx="4754890" cy="630937"/>
          </a:xfrm>
          <a:prstGeom prst="rect">
            <a:avLst/>
          </a:prstGeom>
        </p:spPr>
      </p:pic>
      <p:sp>
        <p:nvSpPr>
          <p:cNvPr id="9" name="TextBox 8"/>
          <p:cNvSpPr txBox="1"/>
          <p:nvPr userDrawn="1"/>
        </p:nvSpPr>
        <p:spPr>
          <a:xfrm>
            <a:off x="7367552" y="6161087"/>
            <a:ext cx="1776448" cy="646331"/>
          </a:xfrm>
          <a:prstGeom prst="rect">
            <a:avLst/>
          </a:prstGeom>
          <a:noFill/>
        </p:spPr>
        <p:txBody>
          <a:bodyPr wrap="none" rtlCol="0">
            <a:spAutoFit/>
          </a:bodyPr>
          <a:lstStyle/>
          <a:p>
            <a:pPr algn="ctr"/>
            <a:r>
              <a:rPr lang="en-US" dirty="0">
                <a:solidFill>
                  <a:schemeClr val="bg1"/>
                </a:solidFill>
                <a:latin typeface="Encode Sans Normal" panose="02000000000000000000" pitchFamily="2" charset="0"/>
              </a:rPr>
              <a:t>2018 GIS</a:t>
            </a:r>
          </a:p>
          <a:p>
            <a:pPr algn="ctr"/>
            <a:r>
              <a:rPr lang="en-US" dirty="0">
                <a:solidFill>
                  <a:schemeClr val="bg1"/>
                </a:solidFill>
                <a:latin typeface="Encode Sans Normal" panose="02000000000000000000" pitchFamily="2" charset="0"/>
              </a:rPr>
              <a:t>SYMPOSIUM</a:t>
            </a:r>
          </a:p>
        </p:txBody>
      </p:sp>
    </p:spTree>
    <p:extLst>
      <p:ext uri="{BB962C8B-B14F-4D97-AF65-F5344CB8AC3E}">
        <p14:creationId xmlns:p14="http://schemas.microsoft.com/office/powerpoint/2010/main" val="11901720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4.xml"/><Relationship Id="rId4" Type="http://schemas.openxmlformats.org/officeDocument/2006/relationships/hyperlink" Target="washington.policymap.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washington.policymap.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 Id="rId4" Type="http://schemas.openxmlformats.org/officeDocument/2006/relationships/hyperlink" Target="washington.policymap.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4.xml"/><Relationship Id="rId4" Type="http://schemas.openxmlformats.org/officeDocument/2006/relationships/hyperlink" Target="washington.policymap.com"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washington.policymap.com"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washington.policymap.com"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washington.policymap.com" TargetMode="External"/><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washington.policymap.com" TargetMode="External"/><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4.xml"/><Relationship Id="rId4" Type="http://schemas.openxmlformats.org/officeDocument/2006/relationships/hyperlink" Target="washington.policymap.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4.xml"/><Relationship Id="rId4" Type="http://schemas.openxmlformats.org/officeDocument/2006/relationships/hyperlink" Target="washington.policymap.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Flynnk7@uw.edu" TargetMode="External"/><Relationship Id="rId2" Type="http://schemas.openxmlformats.org/officeDocument/2006/relationships/hyperlink" Target="mailto:parsonsm@uw.edu" TargetMode="External"/><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7.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5.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7.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467600" cy="2514600"/>
          </a:xfrm>
        </p:spPr>
        <p:txBody>
          <a:bodyPr/>
          <a:lstStyle/>
          <a:p>
            <a:r>
              <a:rPr lang="en-US" dirty="0"/>
              <a:t>Two Geospatial Data Resources @ Your Library that You Need to Know</a:t>
            </a:r>
          </a:p>
        </p:txBody>
      </p:sp>
      <p:sp>
        <p:nvSpPr>
          <p:cNvPr id="3" name="Subtitle 2"/>
          <p:cNvSpPr>
            <a:spLocks noGrp="1"/>
          </p:cNvSpPr>
          <p:nvPr>
            <p:ph type="subTitle" idx="1"/>
          </p:nvPr>
        </p:nvSpPr>
        <p:spPr>
          <a:xfrm>
            <a:off x="762000" y="4038600"/>
            <a:ext cx="7467600" cy="1752600"/>
          </a:xfrm>
        </p:spPr>
        <p:txBody>
          <a:bodyPr/>
          <a:lstStyle/>
          <a:p>
            <a:r>
              <a:rPr lang="en-US" dirty="0"/>
              <a:t>With </a:t>
            </a:r>
          </a:p>
          <a:p>
            <a:r>
              <a:rPr lang="en-US" dirty="0"/>
              <a:t>Matt and Kian</a:t>
            </a:r>
          </a:p>
        </p:txBody>
      </p:sp>
    </p:spTree>
    <p:extLst>
      <p:ext uri="{BB962C8B-B14F-4D97-AF65-F5344CB8AC3E}">
        <p14:creationId xmlns:p14="http://schemas.microsoft.com/office/powerpoint/2010/main" val="151152544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dirty="0"/>
          </a:p>
        </p:txBody>
      </p:sp>
      <p:pic>
        <p:nvPicPr>
          <p:cNvPr id="6"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2422" y="152400"/>
            <a:ext cx="4679156" cy="1131561"/>
          </a:xfrm>
        </p:spPr>
      </p:pic>
      <p:pic>
        <p:nvPicPr>
          <p:cNvPr id="5" name="Content Placeholder 4"/>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l="8557" r="18373" b="11667"/>
          <a:stretch/>
        </p:blipFill>
        <p:spPr>
          <a:xfrm>
            <a:off x="0" y="1365250"/>
            <a:ext cx="5105400" cy="4038600"/>
          </a:xfrm>
        </p:spPr>
      </p:pic>
      <p:sp>
        <p:nvSpPr>
          <p:cNvPr id="10" name="Rectangle 9"/>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 name="Oval 10"/>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2"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0" y="152400"/>
            <a:ext cx="4679156" cy="11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0000" r="15000" b="19707"/>
          <a:stretch/>
        </p:blipFill>
        <p:spPr>
          <a:xfrm>
            <a:off x="3261361" y="1950684"/>
            <a:ext cx="5714999" cy="4078313"/>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666" r="36666" b="13516"/>
          <a:stretch/>
        </p:blipFill>
        <p:spPr>
          <a:xfrm>
            <a:off x="152400" y="1414694"/>
            <a:ext cx="5638800" cy="4446917"/>
          </a:xfrm>
          <a:prstGeom prst="rect">
            <a:avLst/>
          </a:prstGeom>
          <a:effectLst>
            <a:outerShdw blurRad="50800" dist="38100" dir="2700000" sx="101000" sy="101000" algn="tl" rotWithShape="0">
              <a:prstClr val="black">
                <a:alpha val="49000"/>
              </a:prstClr>
            </a:outerShd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r="25000" b="19691"/>
          <a:stretch/>
        </p:blipFill>
        <p:spPr>
          <a:xfrm>
            <a:off x="2232422" y="1849645"/>
            <a:ext cx="6858000" cy="4240003"/>
          </a:xfrm>
          <a:prstGeom prst="rect">
            <a:avLst/>
          </a:prstGeom>
          <a:effectLst>
            <a:outerShdw blurRad="50800" dist="50800" dir="5400000" sx="101000" sy="101000" algn="ctr" rotWithShape="0">
              <a:schemeClr val="tx1">
                <a:alpha val="50000"/>
              </a:schemeClr>
            </a:outerShdw>
          </a:effectLst>
        </p:spPr>
      </p:pic>
    </p:spTree>
    <p:extLst>
      <p:ext uri="{BB962C8B-B14F-4D97-AF65-F5344CB8AC3E}">
        <p14:creationId xmlns:p14="http://schemas.microsoft.com/office/powerpoint/2010/main" val="28515535"/>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11"/>
                                        </p:tgtEl>
                                        <p:attrNameLst>
                                          <p:attrName>ppt_x</p:attrName>
                                          <p:attrName>ppt_y</p:attrName>
                                        </p:attrNameLst>
                                      </p:cBhvr>
                                      <p:rCtr x="48333" y="69"/>
                                    </p:animMotion>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3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7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1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203450"/>
            <a:ext cx="7886700" cy="3595687"/>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030" name="Picture 6" descr="Image result for policym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922"/>
          <a:stretch/>
        </p:blipFill>
        <p:spPr bwMode="auto">
          <a:xfrm>
            <a:off x="598714" y="304800"/>
            <a:ext cx="8025356"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4"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3219446964"/>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1" name="Oval 10"/>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198434"/>
          </a:xfrm>
          <a:prstGeom prst="rect">
            <a:avLst/>
          </a:prstGeom>
        </p:spPr>
      </p:pic>
      <p:sp>
        <p:nvSpPr>
          <p:cNvPr id="12" name="Rectangle 2"/>
          <p:cNvSpPr>
            <a:spLocks noGrp="1" noChangeArrowheads="1"/>
          </p:cNvSpPr>
          <p:nvPr>
            <p:ph type="title"/>
          </p:nvPr>
        </p:nvSpPr>
        <p:spPr>
          <a:xfrm>
            <a:off x="628650" y="365127"/>
            <a:ext cx="7886700" cy="1077118"/>
          </a:xfrm>
        </p:spPr>
        <p:txBody>
          <a:bodyPr/>
          <a:lstStyle/>
          <a:p>
            <a:pPr eaLnBrk="1" hangingPunct="1"/>
            <a:r>
              <a:rPr lang="en-US" dirty="0"/>
              <a:t>Census Geography Boundaries</a:t>
            </a:r>
          </a:p>
        </p:txBody>
      </p:sp>
      <p:sp>
        <p:nvSpPr>
          <p:cNvPr id="13" name="TextBox 12"/>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4"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875118787"/>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11"/>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52" y="2116020"/>
            <a:ext cx="4380944" cy="20831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881" y="2111863"/>
            <a:ext cx="4380944" cy="2087349"/>
          </a:xfrm>
          <a:prstGeom prst="rect">
            <a:avLst/>
          </a:prstGeom>
        </p:spPr>
      </p:pic>
      <p:sp>
        <p:nvSpPr>
          <p:cNvPr id="10" name="Rectangle 2"/>
          <p:cNvSpPr>
            <a:spLocks noGrp="1" noChangeArrowheads="1"/>
          </p:cNvSpPr>
          <p:nvPr>
            <p:ph type="title"/>
          </p:nvPr>
        </p:nvSpPr>
        <p:spPr/>
        <p:txBody>
          <a:bodyPr/>
          <a:lstStyle/>
          <a:p>
            <a:pPr eaLnBrk="1" hangingPunct="1"/>
            <a:r>
              <a:rPr lang="en-US" dirty="0"/>
              <a:t>Map Features</a:t>
            </a:r>
          </a:p>
        </p:txBody>
      </p:sp>
      <p:sp>
        <p:nvSpPr>
          <p:cNvPr id="2" name="TextBox 1"/>
          <p:cNvSpPr txBox="1"/>
          <p:nvPr/>
        </p:nvSpPr>
        <p:spPr>
          <a:xfrm>
            <a:off x="90652" y="4278473"/>
            <a:ext cx="4380944" cy="369332"/>
          </a:xfrm>
          <a:prstGeom prst="rect">
            <a:avLst/>
          </a:prstGeom>
          <a:noFill/>
        </p:spPr>
        <p:txBody>
          <a:bodyPr wrap="square" rtlCol="0">
            <a:spAutoFit/>
          </a:bodyPr>
          <a:lstStyle/>
          <a:p>
            <a:r>
              <a:rPr lang="en-US" dirty="0">
                <a:solidFill>
                  <a:prstClr val="black"/>
                </a:solidFill>
              </a:rPr>
              <a:t>Flood Risk Areas, US Gulf Coast</a:t>
            </a:r>
          </a:p>
        </p:txBody>
      </p:sp>
      <p:sp>
        <p:nvSpPr>
          <p:cNvPr id="11" name="TextBox 10"/>
          <p:cNvSpPr txBox="1"/>
          <p:nvPr/>
        </p:nvSpPr>
        <p:spPr>
          <a:xfrm>
            <a:off x="4659881" y="4278473"/>
            <a:ext cx="4380944" cy="369332"/>
          </a:xfrm>
          <a:prstGeom prst="rect">
            <a:avLst/>
          </a:prstGeom>
          <a:noFill/>
        </p:spPr>
        <p:txBody>
          <a:bodyPr wrap="square" rtlCol="0">
            <a:spAutoFit/>
          </a:bodyPr>
          <a:lstStyle/>
          <a:p>
            <a:pPr algn="ctr"/>
            <a:r>
              <a:rPr lang="en-US" dirty="0">
                <a:solidFill>
                  <a:prstClr val="black"/>
                </a:solidFill>
              </a:rPr>
              <a:t>Flood Risk Areas, King County</a:t>
            </a:r>
          </a:p>
        </p:txBody>
      </p:sp>
      <p:sp>
        <p:nvSpPr>
          <p:cNvPr id="12" name="TextBox 11"/>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4"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728164770"/>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690689"/>
            <a:ext cx="4547620" cy="4162422"/>
          </a:xfrm>
          <a:prstGeom prst="rect">
            <a:avLst/>
          </a:prstGeom>
        </p:spPr>
      </p:pic>
      <p:sp>
        <p:nvSpPr>
          <p:cNvPr id="9" name="Rectangle 2"/>
          <p:cNvSpPr>
            <a:spLocks noGrp="1" noChangeArrowheads="1"/>
          </p:cNvSpPr>
          <p:nvPr>
            <p:ph type="title"/>
          </p:nvPr>
        </p:nvSpPr>
        <p:spPr/>
        <p:txBody>
          <a:bodyPr/>
          <a:lstStyle/>
          <a:p>
            <a:pPr eaLnBrk="1" hangingPunct="1"/>
            <a:r>
              <a:rPr lang="en-US" dirty="0"/>
              <a:t>Custom Geographies &amp; Reports</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r="49530"/>
          <a:stretch/>
        </p:blipFill>
        <p:spPr>
          <a:xfrm>
            <a:off x="114300" y="1690689"/>
            <a:ext cx="3980411" cy="3590498"/>
          </a:xfrm>
        </p:spPr>
      </p:pic>
      <p:sp>
        <p:nvSpPr>
          <p:cNvPr id="10" name="TextBox 9"/>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4"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79732619"/>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New Proprietary Data</a:t>
            </a:r>
          </a:p>
        </p:txBody>
      </p:sp>
      <p:sp>
        <p:nvSpPr>
          <p:cNvPr id="10243" name="Rectangle 3"/>
          <p:cNvSpPr>
            <a:spLocks noGrp="1" noChangeArrowheads="1"/>
          </p:cNvSpPr>
          <p:nvPr>
            <p:ph idx="1"/>
          </p:nvPr>
        </p:nvSpPr>
        <p:spPr/>
        <p:txBody>
          <a:bodyPr>
            <a:normAutofit/>
          </a:bodyPr>
          <a:lstStyle/>
          <a:p>
            <a:pPr eaLnBrk="1" hangingPunct="1"/>
            <a:r>
              <a:rPr lang="en-US" dirty="0"/>
              <a:t>Boxwood Means Inc.</a:t>
            </a:r>
          </a:p>
          <a:p>
            <a:pPr lvl="1"/>
            <a:r>
              <a:rPr lang="en-US" dirty="0"/>
              <a:t>Census Block level data for:</a:t>
            </a:r>
          </a:p>
          <a:p>
            <a:pPr lvl="2"/>
            <a:r>
              <a:rPr lang="en-US" dirty="0"/>
              <a:t># of home sales</a:t>
            </a:r>
          </a:p>
          <a:p>
            <a:pPr lvl="2"/>
            <a:r>
              <a:rPr lang="en-US" dirty="0"/>
              <a:t>Median sale price</a:t>
            </a:r>
          </a:p>
          <a:p>
            <a:pPr lvl="2"/>
            <a:r>
              <a:rPr lang="en-US" dirty="0"/>
              <a:t>Loan-to-value ratios</a:t>
            </a:r>
          </a:p>
          <a:p>
            <a:pPr eaLnBrk="1" hangingPunct="1"/>
            <a:r>
              <a:rPr lang="en-US" dirty="0" err="1"/>
              <a:t>GreatSchools</a:t>
            </a:r>
            <a:endParaRPr lang="en-US" dirty="0"/>
          </a:p>
          <a:p>
            <a:pPr lvl="1"/>
            <a:r>
              <a:rPr lang="en-US" dirty="0"/>
              <a:t>District level data for:</a:t>
            </a:r>
          </a:p>
          <a:p>
            <a:pPr lvl="2"/>
            <a:r>
              <a:rPr lang="en-US" dirty="0"/>
              <a:t>Student test scores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 name="TextBox 7"/>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2"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469048914"/>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New Proprietary Data</a:t>
            </a:r>
          </a:p>
        </p:txBody>
      </p:sp>
      <p:sp>
        <p:nvSpPr>
          <p:cNvPr id="10243" name="Rectangle 3"/>
          <p:cNvSpPr>
            <a:spLocks noGrp="1" noChangeArrowheads="1"/>
          </p:cNvSpPr>
          <p:nvPr>
            <p:ph idx="1"/>
          </p:nvPr>
        </p:nvSpPr>
        <p:spPr/>
        <p:txBody>
          <a:bodyPr/>
          <a:lstStyle/>
          <a:p>
            <a:r>
              <a:rPr lang="en-US" dirty="0" err="1"/>
              <a:t>Valassis</a:t>
            </a:r>
            <a:r>
              <a:rPr lang="en-US" dirty="0"/>
              <a:t> Lists</a:t>
            </a:r>
          </a:p>
          <a:p>
            <a:pPr lvl="1"/>
            <a:r>
              <a:rPr lang="en-US" dirty="0"/>
              <a:t>Census block group level data for:</a:t>
            </a:r>
          </a:p>
          <a:p>
            <a:pPr lvl="2"/>
            <a:r>
              <a:rPr lang="en-US" dirty="0"/>
              <a:t>Quarterly vacancy rates</a:t>
            </a:r>
          </a:p>
          <a:p>
            <a:r>
              <a:rPr lang="en-US" dirty="0"/>
              <a:t>New Localism Advisors</a:t>
            </a:r>
          </a:p>
          <a:p>
            <a:pPr lvl="1"/>
            <a:r>
              <a:rPr lang="en-US" dirty="0"/>
              <a:t>Census tract level data for:</a:t>
            </a:r>
          </a:p>
          <a:p>
            <a:pPr lvl="2"/>
            <a:r>
              <a:rPr lang="en-US" dirty="0"/>
              <a:t>Qualified Opportunity Zones, Social Needs Index</a:t>
            </a:r>
          </a:p>
          <a:p>
            <a:r>
              <a:rPr lang="en-US" dirty="0"/>
              <a:t>Urban Mapping Inc.</a:t>
            </a:r>
          </a:p>
          <a:p>
            <a:pPr lvl="1"/>
            <a:r>
              <a:rPr lang="en-US" dirty="0"/>
              <a:t>Census tract level data for:</a:t>
            </a:r>
          </a:p>
          <a:p>
            <a:pPr lvl="2"/>
            <a:r>
              <a:rPr lang="en-US" dirty="0"/>
              <a:t>Sum of public transit stops within a census tract</a:t>
            </a:r>
          </a:p>
          <a:p>
            <a:pPr lvl="2"/>
            <a:r>
              <a:rPr lang="en-US" dirty="0"/>
              <a:t>Shortest distance to a public transit rail stop</a:t>
            </a:r>
          </a:p>
          <a:p>
            <a:pPr lvl="2"/>
            <a:endParaRPr lang="en-US" dirty="0"/>
          </a:p>
          <a:p>
            <a:pPr marL="914400" lvl="2" indent="0">
              <a:buNone/>
            </a:pPr>
            <a:endParaRPr lang="en-US" dirty="0"/>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 name="TextBox 7"/>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2"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3491569784"/>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3-Layer Maps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86604"/>
            <a:ext cx="7677150" cy="4229379"/>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8" name="TextBox 7"/>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3"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1274866000"/>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3-Layer Maps</a:t>
            </a:r>
          </a:p>
        </p:txBody>
      </p:sp>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905982"/>
            <a:ext cx="7600950" cy="4210001"/>
          </a:xfrm>
          <a:prstGeom prst="rect">
            <a:avLst/>
          </a:prstGeom>
        </p:spPr>
      </p:pic>
      <p:sp>
        <p:nvSpPr>
          <p:cNvPr id="8" name="TextBox 7"/>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3"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183834394"/>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Data Loader</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447800"/>
            <a:ext cx="5103563" cy="4351338"/>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036764"/>
            <a:ext cx="3416298" cy="3416298"/>
          </a:xfrm>
          <a:prstGeom prst="rect">
            <a:avLst/>
          </a:prstGeom>
        </p:spPr>
      </p:pic>
      <p:sp>
        <p:nvSpPr>
          <p:cNvPr id="8" name="TextBox 7"/>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4"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3192366688"/>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762000"/>
            <a:ext cx="2057400" cy="2057400"/>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752600"/>
            <a:ext cx="2133600" cy="3200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1067" y="2730873"/>
            <a:ext cx="2133333" cy="2984127"/>
          </a:xfrm>
          <a:prstGeom prst="rect">
            <a:avLst/>
          </a:prstGeom>
        </p:spPr>
      </p:pic>
    </p:spTree>
    <p:extLst>
      <p:ext uri="{BB962C8B-B14F-4D97-AF65-F5344CB8AC3E}">
        <p14:creationId xmlns:p14="http://schemas.microsoft.com/office/powerpoint/2010/main" val="617683951"/>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10" presetClass="entr" presetSubtype="0" fill="hold" nodeType="withEffect">
                                  <p:stCondLst>
                                    <p:cond delay="3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par>
                                <p:cTn id="13" presetID="10" presetClass="entr" presetSubtype="0" fill="hold" nodeType="withEffect">
                                  <p:stCondLst>
                                    <p:cond delay="1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Data Loader</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447800"/>
            <a:ext cx="5103563" cy="4351338"/>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036764"/>
            <a:ext cx="3416298" cy="3416298"/>
          </a:xfrm>
          <a:prstGeom prst="rect">
            <a:avLst/>
          </a:prstGeom>
        </p:spPr>
      </p:pic>
      <p:sp>
        <p:nvSpPr>
          <p:cNvPr id="8" name="TextBox 7"/>
          <p:cNvSpPr txBox="1"/>
          <p:nvPr/>
        </p:nvSpPr>
        <p:spPr>
          <a:xfrm>
            <a:off x="124810" y="6188352"/>
            <a:ext cx="8903308" cy="369332"/>
          </a:xfrm>
          <a:prstGeom prst="rect">
            <a:avLst/>
          </a:prstGeom>
          <a:noFill/>
        </p:spPr>
        <p:txBody>
          <a:bodyPr wrap="square" rtlCol="0">
            <a:spAutoFit/>
          </a:bodyPr>
          <a:lstStyle/>
          <a:p>
            <a:pPr algn="ctr"/>
            <a:r>
              <a:rPr lang="en-US" b="1" dirty="0">
                <a:solidFill>
                  <a:prstClr val="black"/>
                </a:solidFill>
                <a:hlinkClick r:id="rId4" action="ppaction://hlinkfile"/>
              </a:rPr>
              <a:t>washington.policymap.com</a:t>
            </a:r>
            <a:endParaRPr lang="en-US" b="1" dirty="0">
              <a:solidFill>
                <a:prstClr val="black"/>
              </a:solidFill>
            </a:endParaRPr>
          </a:p>
        </p:txBody>
      </p:sp>
    </p:spTree>
    <p:extLst>
      <p:ext uri="{BB962C8B-B14F-4D97-AF65-F5344CB8AC3E}">
        <p14:creationId xmlns:p14="http://schemas.microsoft.com/office/powerpoint/2010/main" val="2036008972"/>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a:t>Time’s Up!</a:t>
            </a:r>
          </a:p>
        </p:txBody>
      </p:sp>
      <p:sp>
        <p:nvSpPr>
          <p:cNvPr id="25604" name="Rectangle 15"/>
          <p:cNvSpPr>
            <a:spLocks noGrp="1" noChangeArrowheads="1"/>
          </p:cNvSpPr>
          <p:nvPr>
            <p:ph idx="1"/>
          </p:nvPr>
        </p:nvSpPr>
        <p:spPr>
          <a:noFill/>
        </p:spPr>
        <p:txBody>
          <a:bodyPr/>
          <a:lstStyle/>
          <a:p>
            <a:pPr eaLnBrk="1" hangingPunct="1"/>
            <a:r>
              <a:rPr lang="en-US" b="1" dirty="0"/>
              <a:t>About the speakers:</a:t>
            </a:r>
          </a:p>
          <a:p>
            <a:pPr lvl="1" eaLnBrk="1" hangingPunct="1"/>
            <a:r>
              <a:rPr lang="en-US" sz="2400" b="1" dirty="0"/>
              <a:t>Name: </a:t>
            </a:r>
            <a:r>
              <a:rPr lang="en-US" b="1" dirty="0"/>
              <a:t>Matthew Parsons and Kian Flynn</a:t>
            </a:r>
            <a:endParaRPr lang="en-US" sz="2400" b="1" dirty="0"/>
          </a:p>
          <a:p>
            <a:pPr lvl="1" eaLnBrk="1" hangingPunct="1"/>
            <a:r>
              <a:rPr lang="en-US" sz="2400" b="1" dirty="0">
                <a:hlinkClick r:id="rId2"/>
              </a:rPr>
              <a:t>parsonsm@uw.edu</a:t>
            </a:r>
            <a:r>
              <a:rPr lang="en-US" sz="2400" b="1" dirty="0"/>
              <a:t> and </a:t>
            </a:r>
            <a:r>
              <a:rPr lang="en-US" sz="2400" b="1" dirty="0">
                <a:hlinkClick r:id="rId3"/>
              </a:rPr>
              <a:t>Flynnk7@uw.edu</a:t>
            </a:r>
            <a:endParaRPr lang="en-US" sz="2400" b="1" dirty="0"/>
          </a:p>
          <a:p>
            <a:pPr lvl="1" eaLnBrk="1" hangingPunct="1"/>
            <a:r>
              <a:rPr lang="en-US" sz="2400" b="1" dirty="0"/>
              <a:t>University of Washington Libraries</a:t>
            </a:r>
          </a:p>
          <a:p>
            <a:pPr lvl="2"/>
            <a:r>
              <a:rPr lang="en-US" sz="2000" b="1" dirty="0"/>
              <a:t>Matt is the </a:t>
            </a:r>
            <a:r>
              <a:rPr lang="en-US" sz="2000" b="1" i="1" dirty="0"/>
              <a:t>Geospatial Data and Maps Librarian</a:t>
            </a:r>
          </a:p>
          <a:p>
            <a:pPr lvl="2"/>
            <a:r>
              <a:rPr lang="en-US" b="1" dirty="0"/>
              <a:t>Kian is the </a:t>
            </a:r>
            <a:r>
              <a:rPr lang="en-US" b="1" i="1" dirty="0"/>
              <a:t>Geography and Global Studies Librarian</a:t>
            </a:r>
            <a:endParaRPr lang="en-US" sz="2000" b="1" i="1" dirty="0"/>
          </a:p>
        </p:txBody>
      </p:sp>
      <p:pic>
        <p:nvPicPr>
          <p:cNvPr id="25603" name="Picture 12" descr="stopwatch"/>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rot="-2689506">
            <a:off x="5791200" y="-1447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46684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880" y="762000"/>
            <a:ext cx="8507627" cy="2057400"/>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733800"/>
            <a:ext cx="3206612" cy="11049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3050" y="3196356"/>
            <a:ext cx="1669750" cy="2271637"/>
          </a:xfrm>
          <a:prstGeom prst="rect">
            <a:avLst/>
          </a:prstGeom>
          <a:effectLst>
            <a:glow rad="482600">
              <a:srgbClr val="FFFF00">
                <a:alpha val="40000"/>
              </a:srgbClr>
            </a:glow>
          </a:effectLst>
        </p:spPr>
      </p:pic>
    </p:spTree>
    <p:extLst>
      <p:ext uri="{BB962C8B-B14F-4D97-AF65-F5344CB8AC3E}">
        <p14:creationId xmlns:p14="http://schemas.microsoft.com/office/powerpoint/2010/main" val="150816748"/>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6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6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1"/>
          <p:cNvPicPr>
            <a:picLocks noChangeAspect="1"/>
          </p:cNvPicPr>
          <p:nvPr/>
        </p:nvPicPr>
        <p:blipFill rotWithShape="1">
          <a:blip r:embed="rId3"/>
          <a:srcRect r="37069"/>
          <a:stretch/>
        </p:blipFill>
        <p:spPr bwMode="auto">
          <a:xfrm>
            <a:off x="135636" y="1403527"/>
            <a:ext cx="5997178" cy="461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p:txBody>
          <a:bodyPr/>
          <a:lstStyle/>
          <a:p>
            <a:pPr eaLnBrk="1" hangingPunct="1"/>
            <a:endParaRPr lang="en-US" dirty="0"/>
          </a:p>
        </p:txBody>
      </p:sp>
      <p:pic>
        <p:nvPicPr>
          <p:cNvPr id="10"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r="42241" b="23289"/>
          <a:stretch/>
        </p:blipFill>
        <p:spPr>
          <a:xfrm>
            <a:off x="1917228" y="1426517"/>
            <a:ext cx="7110948" cy="4572000"/>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Content Placeholder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232422" y="152400"/>
            <a:ext cx="4679156" cy="11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stretch>
            <a:fillRect/>
          </a:stretch>
        </p:blipFill>
        <p:spPr>
          <a:xfrm>
            <a:off x="1852948" y="1442574"/>
            <a:ext cx="5438103" cy="4608975"/>
          </a:xfrm>
          <a:prstGeom prst="rect">
            <a:avLst/>
          </a:prstGeom>
        </p:spPr>
      </p:pic>
    </p:spTree>
    <p:extLst>
      <p:ext uri="{BB962C8B-B14F-4D97-AF65-F5344CB8AC3E}">
        <p14:creationId xmlns:p14="http://schemas.microsoft.com/office/powerpoint/2010/main" val="783923682"/>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6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12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39475"/>
            <a:ext cx="8839200" cy="4279112"/>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32422" y="152400"/>
            <a:ext cx="4679156" cy="11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898706"/>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990" y="1409779"/>
            <a:ext cx="5708410" cy="3848021"/>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32422" y="152400"/>
            <a:ext cx="4679156" cy="11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2298" y="2514600"/>
            <a:ext cx="3458560" cy="3429000"/>
          </a:xfrm>
          <a:prstGeom prst="rect">
            <a:avLst/>
          </a:prstGeom>
        </p:spPr>
      </p:pic>
    </p:spTree>
    <p:extLst>
      <p:ext uri="{BB962C8B-B14F-4D97-AF65-F5344CB8AC3E}">
        <p14:creationId xmlns:p14="http://schemas.microsoft.com/office/powerpoint/2010/main" val="3146945"/>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10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52112" b="32340"/>
          <a:stretch/>
        </p:blipFill>
        <p:spPr>
          <a:xfrm>
            <a:off x="2438400" y="1365717"/>
            <a:ext cx="6671310" cy="4572903"/>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32422" y="152400"/>
            <a:ext cx="4679156" cy="11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063" r="7038" b="6045"/>
          <a:stretch/>
        </p:blipFill>
        <p:spPr>
          <a:xfrm>
            <a:off x="152400" y="1573866"/>
            <a:ext cx="3276601" cy="4369734"/>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39732" b="19125"/>
          <a:stretch/>
        </p:blipFill>
        <p:spPr>
          <a:xfrm>
            <a:off x="3733800" y="3124200"/>
            <a:ext cx="5181599" cy="2895600"/>
          </a:xfrm>
          <a:prstGeom prst="rect">
            <a:avLst/>
          </a:prstGeom>
        </p:spPr>
      </p:pic>
    </p:spTree>
    <p:extLst>
      <p:ext uri="{BB962C8B-B14F-4D97-AF65-F5344CB8AC3E}">
        <p14:creationId xmlns:p14="http://schemas.microsoft.com/office/powerpoint/2010/main" val="3767592838"/>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5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10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714" y="1295400"/>
            <a:ext cx="6748571" cy="4735839"/>
          </a:xfr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32422" y="152400"/>
            <a:ext cx="4679156" cy="11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1917"/>
      </p:ext>
    </p:extLst>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spd="-100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9553"/>
            <a:ext cx="8763000" cy="4334047"/>
          </a:xfrm>
          <a:prstGeom prst="rect">
            <a:avLst/>
          </a:prstGeom>
        </p:spPr>
      </p:pic>
      <p:sp>
        <p:nvSpPr>
          <p:cNvPr id="8194" name="Rectangle 2"/>
          <p:cNvSpPr>
            <a:spLocks noGrp="1" noChangeArrowheads="1"/>
          </p:cNvSpPr>
          <p:nvPr>
            <p:ph type="title"/>
          </p:nvPr>
        </p:nvSpPr>
        <p:spPr/>
        <p:txBody>
          <a:bodyPr/>
          <a:lstStyle/>
          <a:p>
            <a:pPr eaLnBrk="1" hangingPunct="1"/>
            <a:endParaRPr lang="en-US"/>
          </a:p>
        </p:txBody>
      </p:sp>
      <p:pic>
        <p:nvPicPr>
          <p:cNvPr id="10" name="Content Placeholder 9"/>
          <p:cNvPicPr>
            <a:picLocks noGrp="1" noChangeAspect="1"/>
          </p:cNvPicPr>
          <p:nvPr>
            <p:ph idx="1"/>
          </p:nvPr>
        </p:nvPicPr>
        <p:blipFill>
          <a:blip r:embed="rId4"/>
          <a:stretch>
            <a:fillRect/>
          </a:stretch>
        </p:blipFill>
        <p:spPr>
          <a:xfrm>
            <a:off x="228600" y="4790120"/>
            <a:ext cx="3206774" cy="1103472"/>
          </a:xfrm>
          <a:prstGeom prst="rect">
            <a:avLst/>
          </a:prstGeom>
        </p:spPr>
      </p:pic>
      <p:sp>
        <p:nvSpPr>
          <p:cNvPr id="6" name="Rectangle 5"/>
          <p:cNvSpPr/>
          <p:nvPr/>
        </p:nvSpPr>
        <p:spPr>
          <a:xfrm>
            <a:off x="0" y="6051549"/>
            <a:ext cx="9144000" cy="762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 name="Oval 6"/>
          <p:cNvSpPr/>
          <p:nvPr/>
        </p:nvSpPr>
        <p:spPr>
          <a:xfrm>
            <a:off x="0" y="5969792"/>
            <a:ext cx="228600" cy="239713"/>
          </a:xfrm>
          <a:prstGeom prst="ellipse">
            <a:avLst/>
          </a:prstGeom>
          <a:gradFill flip="none" rotWithShape="1">
            <a:gsLst>
              <a:gs pos="0">
                <a:schemeClr val="tx1"/>
              </a:gs>
              <a:gs pos="50000">
                <a:schemeClr val="accent5">
                  <a:lumMod val="20000"/>
                  <a:lumOff val="80000"/>
                </a:schemeClr>
              </a:gs>
              <a:gs pos="100000">
                <a:srgbClr val="0047FF">
                  <a:alpha val="1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Content Placeholder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232422" y="152400"/>
            <a:ext cx="4679156" cy="11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632358"/>
      </p:ext>
    </p:extLst>
  </p:cSld>
  <p:clrMapOvr>
    <a:masterClrMapping/>
  </p:clrMapOvr>
  <p:transition advClick="0" advTm="1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00417 -0.00046 L 0.97083 0.00116 " pathEditMode="fixed" rAng="0" ptsTypes="AA">
                                      <p:cBhvr>
                                        <p:cTn id="6" dur="15000" fill="hold"/>
                                        <p:tgtEl>
                                          <p:spTgt spid="7"/>
                                        </p:tgtEl>
                                        <p:attrNameLst>
                                          <p:attrName>ppt_x</p:attrName>
                                          <p:attrName>ppt_y</p:attrName>
                                        </p:attrNameLst>
                                      </p:cBhvr>
                                      <p:rCtr x="4833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3332</TotalTime>
  <Words>902</Words>
  <Application>Microsoft Macintosh PowerPoint</Application>
  <PresentationFormat>On-screen Show (4:3)</PresentationFormat>
  <Paragraphs>93</Paragraphs>
  <Slides>21</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Calibri Light</vt:lpstr>
      <vt:lpstr>Encode Sans Normal</vt:lpstr>
      <vt:lpstr>1_Default Design</vt:lpstr>
      <vt:lpstr>2_Default Design</vt:lpstr>
      <vt:lpstr>Office Theme</vt:lpstr>
      <vt:lpstr>Two Geospatial Data Resources @ Your Library that You Need to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Census Geography Boundaries</vt:lpstr>
      <vt:lpstr>Map Features</vt:lpstr>
      <vt:lpstr>Custom Geographies &amp; Reports</vt:lpstr>
      <vt:lpstr>New Proprietary Data</vt:lpstr>
      <vt:lpstr>New Proprietary Data</vt:lpstr>
      <vt:lpstr>3-Layer Maps</vt:lpstr>
      <vt:lpstr>3-Layer Maps</vt:lpstr>
      <vt:lpstr>Data Loader</vt:lpstr>
      <vt:lpstr>Data Loader</vt:lpstr>
      <vt:lpstr>Time’s Up!</vt:lpstr>
    </vt:vector>
  </TitlesOfParts>
  <Company>RR Donnelley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 Donnelley</dc:creator>
  <cp:lastModifiedBy>Elizabeth H. Bedford</cp:lastModifiedBy>
  <cp:revision>102</cp:revision>
  <dcterms:created xsi:type="dcterms:W3CDTF">2010-02-23T00:58:46Z</dcterms:created>
  <dcterms:modified xsi:type="dcterms:W3CDTF">2019-05-21T23:08:24Z</dcterms:modified>
</cp:coreProperties>
</file>