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4A_20865BA8.xml" ContentType="application/vnd.ms-powerpoint.comments+xml"/>
  <Override PartName="/ppt/comments/modernComment_14B_158C8169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7" r:id="rId5"/>
    <p:sldId id="307" r:id="rId6"/>
    <p:sldId id="308" r:id="rId7"/>
    <p:sldId id="329" r:id="rId8"/>
    <p:sldId id="330" r:id="rId9"/>
    <p:sldId id="331" r:id="rId10"/>
    <p:sldId id="278" r:id="rId11"/>
    <p:sldId id="327" r:id="rId12"/>
    <p:sldId id="328" r:id="rId13"/>
    <p:sldId id="263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18" r:id="rId22"/>
    <p:sldId id="332" r:id="rId23"/>
    <p:sldId id="334" r:id="rId24"/>
    <p:sldId id="335" r:id="rId25"/>
    <p:sldId id="336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3D3743AF-7D07-5749-B48E-55814FF7346F}" name="Slobuski, Teresa" initials="ST" userId="S::sut477@psu.edu::f58c9335-de8c-4775-8e74-3fb4c96d55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A1083-5AA5-68DF-FE0D-CD217D9645FD}" v="6" dt="2025-04-21T17:29:19.336"/>
    <p1510:client id="{7EE1C8CB-EF7F-5877-E20A-819A1860FE63}" v="2111" dt="2025-04-21T20:55:24.663"/>
    <p1510:client id="{BE2B1B26-198B-9D09-E0DD-7CF1182B33DF}" v="84" dt="2025-04-21T17:56:01.679"/>
    <p1510:client id="{DF361344-47CE-8B57-DD98-87EDF430A1BB}" v="290" dt="2025-04-21T18:56:08.139"/>
    <p1510:client id="{EEBCF710-9C28-529D-72A4-8D29CA48DB8C}" v="57" dt="2025-04-21T22:38:06.752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14A_20865B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4C8597-8CA9-43A3-BE3F-203D4E5481D0}" authorId="{3D3743AF-7D07-5749-B48E-55814FF7346F}" status="resolved" created="2025-04-21T15:40:30.76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5676200" sldId="330"/>
      <ac:spMk id="2" creationId="{66988974-ED3F-D888-AF96-834E0325D09B}"/>
      <ac:txMk cp="57" len="15">
        <ac:context len="258" hash="2470302651"/>
      </ac:txMk>
    </ac:txMkLst>
    <p188:pos x="4126301" y="2012830"/>
    <p188:replyLst>
      <p188:reply id="{94CE0596-F561-4032-99F6-AF0F7C66AA19}" authorId="{3D3743AF-7D07-5749-B48E-55814FF7346F}" created="2025-04-21T16:30:39.298">
        <p188:txBody>
          <a:bodyPr/>
          <a:lstStyle/>
          <a:p>
            <a:r>
              <a:rPr lang="en-US"/>
              <a:t>Also Services Cliff: Wolpe, S.M. Promoting Success in College: A Scoping Review of Autistic Students’ Postsecondary Education Experiences. Rev J Autism Dev Disord (2024). https://doi.org/10.1007/s40489-024-00448-z</a:t>
            </a:r>
          </a:p>
        </p188:txBody>
      </p188:reply>
    </p188:replyLst>
    <p188:txBody>
      <a:bodyPr/>
      <a:lstStyle/>
      <a:p>
        <a:r>
          <a:rPr lang="en-US"/>
          <a:t>The services cliff when people age out of care - Levy, A., &amp; Perry, A. (2011). Outcomes in adolescents and adults with autism: A review of the literature. Research in Autism Spectrum Disorders, 5(4), 1271–1282. https://doi.org/10.1016/j.rasd.2011.01.023
and managing sensory sensitivities were predictive of psychological health - Lin, L. Y., &amp; Huang, P. C. (2017). Quality of life and its related factors for adults with autism spectrum disorder. Disability and Rehabilitation, 41(8), 896–903. https://doi.org/10.1080/09638288.2017.1414887</a:t>
        </a:r>
      </a:p>
    </p188:txBody>
  </p188:cm>
  <p188:cm id="{DFCF1FAC-2333-461F-992E-4C3837829B03}" authorId="{3D3743AF-7D07-5749-B48E-55814FF7346F}" status="resolved" created="2025-04-21T16:13:38.030" complete="100000">
    <pc:sldMkLst xmlns:pc="http://schemas.microsoft.com/office/powerpoint/2013/main/command">
      <pc:docMk/>
      <pc:sldMk cId="545676200" sldId="330"/>
    </pc:sldMkLst>
    <p188:replyLst>
      <p188:reply id="{D3F8E3F6-E432-4D66-80E7-36FA87775286}" authorId="{3D3743AF-7D07-5749-B48E-55814FF7346F}" created="2025-04-21T16:41:37.616">
        <p188:txBody>
          <a:bodyPr/>
          <a:lstStyle/>
          <a:p>
            <a:r>
              <a:rPr lang="en-US"/>
              <a:t>Another on sensory sensitivity behaviors as a predictor to physical and psychological health: https://www.tandfonline.com/doi/full/10.1080/09638288.2017.1414887#abstract</a:t>
            </a:r>
          </a:p>
        </p188:txBody>
      </p188:reply>
    </p188:replyLst>
    <p188:txBody>
      <a:bodyPr/>
      <a:lstStyle/>
      <a:p>
        <a:r>
          <a:rPr lang="en-US"/>
          <a:t>Sensory Processing Difficulties predict executive and cognitive function difficulties in Autistic and ADHD children, few research done with adults but no indication this changes at 18yo
https://doi.org/10.1016/j.ridd.2019.103540
and can shape perception and engagement with the world
https://www.frontiersin.org/journals/neuroscience/articles/10.3389/fnins.2021.625490/full 
https://pubmed.ncbi.nlm.nih.gov/38096758/</a:t>
        </a:r>
      </a:p>
    </p188:txBody>
  </p188:cm>
  <p188:cm id="{89A7577A-E78A-4C1C-976B-8B6CBB62B4C6}" authorId="{3D3743AF-7D07-5749-B48E-55814FF7346F}" status="resolved" created="2025-04-21T16:37:45.84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5676200" sldId="330"/>
      <ac:spMk id="2" creationId="{66988974-ED3F-D888-AF96-834E0325D09B}"/>
      <ac:txMk cp="0" len="27">
        <ac:context len="258" hash="2470302651"/>
      </ac:txMk>
    </ac:txMkLst>
    <p188:pos x="6225396" y="603849"/>
    <p188:txBody>
      <a:bodyPr/>
      <a:lstStyle/>
      <a:p>
        <a:r>
          <a:rPr lang="en-US"/>
          <a:t>Do we want to mention the growing population of Executive Functioning difficulties due to COVID?
https://www.medlink.com/articles/executive-dysfunction </a:t>
        </a:r>
      </a:p>
    </p188:txBody>
  </p188:cm>
  <p188:cm id="{C1F32CC2-C8EF-44C5-909D-19D6A61F1BEB}" authorId="{3D3743AF-7D07-5749-B48E-55814FF7346F}" status="resolved" created="2025-04-21T16:46:34.6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5676200" sldId="330"/>
      <ac:spMk id="2" creationId="{66988974-ED3F-D888-AF96-834E0325D09B}"/>
      <ac:txMk cp="95" len="4">
        <ac:context len="258" hash="2470302651"/>
      </ac:txMk>
    </ac:txMkLst>
    <p188:pos x="1581509" y="2472905"/>
    <p188:txBody>
      <a:bodyPr/>
      <a:lstStyle/>
      <a:p>
        <a:r>
          <a:rPr lang="en-US"/>
          <a:t>This was my favorite recent article for PTSD sensory things: https://pmc.ncbi.nlm.nih.gov/articles/PMC10922208/ </a:t>
        </a:r>
      </a:p>
    </p188:txBody>
  </p188:cm>
</p188:cmLst>
</file>

<file path=ppt/comments/modernComment_14B_158C81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D8DFD4-DFC1-4181-9BD5-1D82643DF7AA}" authorId="{3D3743AF-7D07-5749-B48E-55814FF7346F}" status="resolved" created="2025-04-21T16:28:53.9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1529705" sldId="331"/>
      <ac:spMk id="2" creationId="{FF755241-45BE-484A-ACB1-463418197FCE}"/>
      <ac:txMk cp="111" len="127">
        <ac:context len="353" hash="2681427821"/>
      </ac:txMk>
    </ac:txMkLst>
    <p188:pos x="6671094" y="3594339"/>
    <p188:txBody>
      <a:bodyPr/>
      <a:lstStyle/>
      <a:p>
        <a:r>
          <a:rPr lang="en-US"/>
          <a:t>Psycosocial Interventions are known to improve health functioning and wellbeing for people managing a wide range of mental health and substance use disorders https://www.ncbi.nlm.nih.gov/books/NBK321284/
WHO recommends grounding techniques as a means to manage stress: "Slow down and connect with your body. Refocus and engage with the world around you." https://www.who.int/publications/i/item/9789240003927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4/21/2025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Only reservable – 90 mins</a:t>
            </a:r>
          </a:p>
          <a:p>
            <a:r>
              <a:rPr lang="en-US">
                <a:ea typeface="Calibri"/>
                <a:cs typeface="Calibri"/>
              </a:rPr>
              <a:t>3d virtual tour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721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 reservable</a:t>
            </a:r>
          </a:p>
          <a:p>
            <a:r>
              <a:rPr lang="en-US">
                <a:ea typeface="Calibri"/>
                <a:cs typeface="Calibri"/>
              </a:rPr>
              <a:t>Possibly the largest space</a:t>
            </a:r>
          </a:p>
          <a:p>
            <a:r>
              <a:rPr lang="en-US">
                <a:ea typeface="Calibri"/>
                <a:cs typeface="Calibri"/>
              </a:rPr>
              <a:t>Egg chair is a hit</a:t>
            </a:r>
          </a:p>
          <a:p>
            <a:r>
              <a:rPr lang="en-US">
                <a:ea typeface="Calibri"/>
                <a:cs typeface="Calibri"/>
              </a:rPr>
              <a:t>Notice materials in use when resetting; </a:t>
            </a:r>
            <a:r>
              <a:rPr lang="en-US"/>
              <a:t> furniture moves constantly—is moveable</a:t>
            </a:r>
          </a:p>
          <a:p>
            <a:r>
              <a:rPr lang="en-US">
                <a:ea typeface="Calibri"/>
                <a:cs typeface="Calibri"/>
              </a:rPr>
              <a:t>Moved plants away due to needing more light and students want it dark most of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64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564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equalityeducation.org/who-we-ar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kuFYKb1Acw&amp;t=2s" TargetMode="External"/><Relationship Id="rId3" Type="http://schemas.openxmlformats.org/officeDocument/2006/relationships/hyperlink" Target="https://doi.org/10.1177/1362361319829628" TargetMode="External"/><Relationship Id="rId7" Type="http://schemas.openxmlformats.org/officeDocument/2006/relationships/hyperlink" Target="https://www.sensoryfriendly.net/welcoming-neurodiversity-at-a-public-library/" TargetMode="External"/><Relationship Id="rId2" Type="http://schemas.openxmlformats.org/officeDocument/2006/relationships/hyperlink" Target="https://doi.org/10.1016/j.conb.2023.10282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07/s10803-017-3353-4" TargetMode="External"/><Relationship Id="rId5" Type="http://schemas.openxmlformats.org/officeDocument/2006/relationships/hyperlink" Target="https://doi.org/10.1037/dhe0000108" TargetMode="External"/><Relationship Id="rId4" Type="http://schemas.openxmlformats.org/officeDocument/2006/relationships/hyperlink" Target="https://www.medlink.com/articles/executive-dysfunc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lobuski@ps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ites.psu.edu/virtualsensoryroom/" TargetMode="External"/><Relationship Id="rId4" Type="http://schemas.openxmlformats.org/officeDocument/2006/relationships/hyperlink" Target="https://sites.psu.edu/sensoryfriendlylibrari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pixabay.com/photos/soap-bubbles-fun-girl-blowing-play-668950/" TargetMode="External"/><Relationship Id="rId4" Type="http://schemas.openxmlformats.org/officeDocument/2006/relationships/hyperlink" Target="https://pixabay.com/photos/sunrise-sunset-fern-nature-plants-101455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4A_20865BA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4B_158C81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psu.edu/sensoryfriendlylibraries/gallery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The How and Why of Sensory Friendly Libraries</a:t>
            </a:r>
            <a:br>
              <a:rPr lang="en-US"/>
            </a:br>
            <a:br>
              <a:rPr lang="en-US"/>
            </a:br>
            <a:r>
              <a:rPr lang="en-US" sz="2400"/>
              <a:t>Brett Spencer, Dawn Amsberry, Emily Rimland, Teresa </a:t>
            </a:r>
            <a:r>
              <a:rPr lang="en-US" sz="2400" err="1"/>
              <a:t>Slobuski</a:t>
            </a:r>
            <a:br>
              <a:rPr lang="en-US" sz="2400"/>
            </a:br>
            <a:r>
              <a:rPr lang="en-US" sz="2400"/>
              <a:t>Penn State 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2843784"/>
          </a:xfrm>
        </p:spPr>
        <p:txBody>
          <a:bodyPr anchor="b"/>
          <a:lstStyle/>
          <a:p>
            <a:r>
              <a:rPr lang="en-US"/>
              <a:t>Examples from Our Spaces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114" y="3825875"/>
            <a:ext cx="8109772" cy="26447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DA44-FAE2-9557-7592-F83A106A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-42879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Sensory Kits &amp; Check Outs </a:t>
            </a:r>
          </a:p>
        </p:txBody>
      </p:sp>
      <p:pic>
        <p:nvPicPr>
          <p:cNvPr id="6" name="Picture 5" descr="A group of objects on a table&#10;&#10;Description automatically generated">
            <a:extLst>
              <a:ext uri="{FF2B5EF4-FFF2-40B4-BE49-F238E27FC236}">
                <a16:creationId xmlns:a16="http://schemas.microsoft.com/office/drawing/2014/main" id="{74CD7D59-9750-0A2D-C577-C4EEBED0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702" r="-1" b="15370"/>
          <a:stretch/>
        </p:blipFill>
        <p:spPr>
          <a:xfrm>
            <a:off x="-38101" y="2385645"/>
            <a:ext cx="6729984" cy="3840480"/>
          </a:xfrm>
          <a:prstGeom prst="rect">
            <a:avLst/>
          </a:prstGeom>
          <a:noFill/>
        </p:spPr>
      </p:pic>
      <p:pic>
        <p:nvPicPr>
          <p:cNvPr id="5" name="Picture 4" descr="A sign on a table&#10;&#10;Description automatically generated">
            <a:extLst>
              <a:ext uri="{FF2B5EF4-FFF2-40B4-BE49-F238E27FC236}">
                <a16:creationId xmlns:a16="http://schemas.microsoft.com/office/drawing/2014/main" id="{DB7CCB15-D4FA-5A14-17AA-093E7B72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464"/>
          <a:stretch/>
        </p:blipFill>
        <p:spPr>
          <a:xfrm>
            <a:off x="9028176" y="196023"/>
            <a:ext cx="3163824" cy="384048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73787-60C1-C809-5BED-3CD47398D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5122" name="Picture 2" descr="Contents of the Sensory Study kits, including noise cancelling headphones, multi-colored lights, fidget items, and sound machine">
            <a:extLst>
              <a:ext uri="{FF2B5EF4-FFF2-40B4-BE49-F238E27FC236}">
                <a16:creationId xmlns:a16="http://schemas.microsoft.com/office/drawing/2014/main" id="{49F9C34F-7B68-FEF1-182C-DB7623C1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20" y="22650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collection of sensory items--sound machines figet spinners, soft lighting lamp, hologram frame">
            <a:extLst>
              <a:ext uri="{FF2B5EF4-FFF2-40B4-BE49-F238E27FC236}">
                <a16:creationId xmlns:a16="http://schemas.microsoft.com/office/drawing/2014/main" id="{0CEFCB89-64C0-7849-189B-EDD570B4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429793"/>
            <a:ext cx="6096000" cy="34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4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F6B83BE7-0A6C-480E-C921-65DDF503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/>
              <a:t>Penn State Berks</a:t>
            </a:r>
          </a:p>
        </p:txBody>
      </p:sp>
      <p:pic>
        <p:nvPicPr>
          <p:cNvPr id="1026" name="Picture 2" descr="4 photos showing different angles of the sensory room. Features: large window, moon pod (similar to a bean bag), pillows, saucer chair, egg chair, other accessible furniture, signage over boxes for Fidget Items, Visual Stims, Auditory Stims.">
            <a:extLst>
              <a:ext uri="{FF2B5EF4-FFF2-40B4-BE49-F238E27FC236}">
                <a16:creationId xmlns:a16="http://schemas.microsoft.com/office/drawing/2014/main" id="{D6923BC4-B2DF-CDD4-6CEC-4C4B4828A52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14041"/>
          <a:stretch/>
        </p:blipFill>
        <p:spPr bwMode="auto">
          <a:xfrm>
            <a:off x="914399" y="2039111"/>
            <a:ext cx="6729984" cy="38404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A blue and white egg chair&#10;&#10;Description automatically generated">
            <a:extLst>
              <a:ext uri="{FF2B5EF4-FFF2-40B4-BE49-F238E27FC236}">
                <a16:creationId xmlns:a16="http://schemas.microsoft.com/office/drawing/2014/main" id="{D7B7DD4B-82FC-D95F-6005-F9C99224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r="10585"/>
          <a:stretch/>
        </p:blipFill>
        <p:spPr bwMode="auto">
          <a:xfrm>
            <a:off x="8113472" y="2039111"/>
            <a:ext cx="3163824" cy="38404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DB058-474D-28A0-DF39-ABEEC4CED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0B3-DA85-E6AD-07AE-4346A919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35C5A6A0-1600-DD4F-1558-690920E1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Penn State Fayette &amp; Altoona</a:t>
            </a:r>
          </a:p>
        </p:txBody>
      </p:sp>
      <p:pic>
        <p:nvPicPr>
          <p:cNvPr id="3074" name="Picture 2" descr="A yoga mats on the floor&#10;&#10;Description automatically generated">
            <a:extLst>
              <a:ext uri="{FF2B5EF4-FFF2-40B4-BE49-F238E27FC236}">
                <a16:creationId xmlns:a16="http://schemas.microsoft.com/office/drawing/2014/main" id="{89D886C5-8B21-5A26-C488-738271A5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2170" b="4"/>
          <a:stretch/>
        </p:blipFill>
        <p:spPr bwMode="auto">
          <a:xfrm>
            <a:off x="914400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Image of Eiche Library's Sensory Study Room from its main entrance, including the computer station and study table with the Egg Chair and bookcase in the background.">
            <a:extLst>
              <a:ext uri="{FF2B5EF4-FFF2-40B4-BE49-F238E27FC236}">
                <a16:creationId xmlns:a16="http://schemas.microsoft.com/office/drawing/2014/main" id="{6007915E-03D0-A68E-A96C-7C994DE7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b="17633"/>
          <a:stretch/>
        </p:blipFill>
        <p:spPr bwMode="auto">
          <a:xfrm>
            <a:off x="6357747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BF90E-1475-6C5C-D8A0-423BE6357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029A-6837-778E-980F-F23B6839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Penn State Brandywine </a:t>
            </a:r>
          </a:p>
        </p:txBody>
      </p:sp>
      <p:pic>
        <p:nvPicPr>
          <p:cNvPr id="6148" name="Picture 4" descr="low white board table with green floor cushion seats on a blue stripes carpet with green plants along the wall and window">
            <a:extLst>
              <a:ext uri="{FF2B5EF4-FFF2-40B4-BE49-F238E27FC236}">
                <a16:creationId xmlns:a16="http://schemas.microsoft.com/office/drawing/2014/main" id="{1C3EF11B-FA34-0F96-EB94-673F56D3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-1" b="-1"/>
          <a:stretch/>
        </p:blipFill>
        <p:spPr bwMode="auto">
          <a:xfrm>
            <a:off x="914400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46" name="Picture 2" descr="View of a room with two Egg chairs with overhead surrounding that is white and blue cushioning inside against a wall of felt tiles in green colors with tables and shelves with humidifier, zen garden, fidget toys, puzzles, etc.">
            <a:extLst>
              <a:ext uri="{FF2B5EF4-FFF2-40B4-BE49-F238E27FC236}">
                <a16:creationId xmlns:a16="http://schemas.microsoft.com/office/drawing/2014/main" id="{C08349E8-FAE6-22D6-F76F-83FA9BB1602A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5291" b="-1"/>
          <a:stretch/>
        </p:blipFill>
        <p:spPr bwMode="auto">
          <a:xfrm>
            <a:off x="6357747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90B76-077E-D141-A266-F7A5A69C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951F-78EF-9DF6-8CD7-958CD589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Penn State Dubois</a:t>
            </a:r>
          </a:p>
        </p:txBody>
      </p:sp>
      <p:pic>
        <p:nvPicPr>
          <p:cNvPr id="7172" name="Picture 4" descr="A room with a bubble tower and a large sheet of paper hung on the wall showing various responses on colored paper to the prompt &quot;when you feel&quot;">
            <a:extLst>
              <a:ext uri="{FF2B5EF4-FFF2-40B4-BE49-F238E27FC236}">
                <a16:creationId xmlns:a16="http://schemas.microsoft.com/office/drawing/2014/main" id="{58B48292-C1BF-3A7E-1FE0-18305FB1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-1" b="21961"/>
          <a:stretch/>
        </p:blipFill>
        <p:spPr bwMode="auto">
          <a:xfrm>
            <a:off x="914400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170" name="Picture 2" descr="A sunlit room with a round table, chair, and shelves containing bins">
            <a:extLst>
              <a:ext uri="{FF2B5EF4-FFF2-40B4-BE49-F238E27FC236}">
                <a16:creationId xmlns:a16="http://schemas.microsoft.com/office/drawing/2014/main" id="{AB5A74A7-7685-8018-418F-BB4A6F6A9054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r="-1" b="-1"/>
          <a:stretch/>
        </p:blipFill>
        <p:spPr bwMode="auto">
          <a:xfrm>
            <a:off x="6357747" y="2039112"/>
            <a:ext cx="4576953" cy="38770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EAB89-25AA-D750-A2CE-5C77546A7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653E-D904-24B6-3B3D-B70C357F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49" y="453745"/>
            <a:ext cx="10360152" cy="914400"/>
          </a:xfrm>
        </p:spPr>
        <p:txBody>
          <a:bodyPr/>
          <a:lstStyle/>
          <a:p>
            <a:r>
              <a:rPr lang="en-US"/>
              <a:t>University Park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F3714-17FE-AE93-9515-65FC43875C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F7DE-88BE-E32C-5654-8994B5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Photo of the sensory room in Pattee Library with 2 chairs, table, and lighting.">
            <a:extLst>
              <a:ext uri="{FF2B5EF4-FFF2-40B4-BE49-F238E27FC236}">
                <a16:creationId xmlns:a16="http://schemas.microsoft.com/office/drawing/2014/main" id="{632F8BF3-0002-07DC-85F2-888BFB55AB0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1" y="3429000"/>
            <a:ext cx="428625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wo students engaging in activities in a physical sensory room.">
            <a:extLst>
              <a:ext uri="{FF2B5EF4-FFF2-40B4-BE49-F238E27FC236}">
                <a16:creationId xmlns:a16="http://schemas.microsoft.com/office/drawing/2014/main" id="{C3E40809-E4C2-8B1F-B06A-CE22E68E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79" y="92963"/>
            <a:ext cx="6425185" cy="48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nsory room with soft seating and bubble lamp">
            <a:extLst>
              <a:ext uri="{FF2B5EF4-FFF2-40B4-BE49-F238E27FC236}">
                <a16:creationId xmlns:a16="http://schemas.microsoft.com/office/drawing/2014/main" id="{AF9C44C0-4A8A-9AE4-2AC0-50BB0EE3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03" y="2873706"/>
            <a:ext cx="2870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4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7D59-DD9F-BD28-E31B-C306BA20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>
            <a:normAutofit/>
          </a:bodyPr>
          <a:lstStyle/>
          <a:p>
            <a:r>
              <a:rPr lang="en-US" sz="3000"/>
              <a:t>Penn State Hershey + Virtual Sensory Room</a:t>
            </a:r>
          </a:p>
        </p:txBody>
      </p:sp>
      <p:pic>
        <p:nvPicPr>
          <p:cNvPr id="7" name="Content Placeholder 6" descr="A screenshot of a device&#10;&#10;AI-generated content may be incorrect.">
            <a:extLst>
              <a:ext uri="{FF2B5EF4-FFF2-40B4-BE49-F238E27FC236}">
                <a16:creationId xmlns:a16="http://schemas.microsoft.com/office/drawing/2014/main" id="{97BB1615-B7A7-AEAA-7255-8BFF52DA6EB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l="11727" r="4693" b="3"/>
          <a:stretch/>
        </p:blipFill>
        <p:spPr>
          <a:xfrm>
            <a:off x="614363" y="2039111"/>
            <a:ext cx="5951028" cy="3904488"/>
          </a:xfrm>
          <a:noFill/>
        </p:spPr>
      </p:pic>
      <p:pic>
        <p:nvPicPr>
          <p:cNvPr id="9218" name="Picture 2" descr="Photograph of bright blue egg chair next to a plant and lava lamp in a corner of a clean, modern library space.">
            <a:extLst>
              <a:ext uri="{FF2B5EF4-FFF2-40B4-BE49-F238E27FC236}">
                <a16:creationId xmlns:a16="http://schemas.microsoft.com/office/drawing/2014/main" id="{CA82E202-2CCC-30A1-BB8B-5BB894D5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" b="3"/>
          <a:stretch/>
        </p:blipFill>
        <p:spPr bwMode="auto"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6869A-BFFE-D225-DD01-DD1BD0ADF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8780-7675-2E67-D45C-DF8C66264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Tips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6178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0E14-0E6A-B048-EA4C-6CBEFAC1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249" y="277319"/>
            <a:ext cx="8404831" cy="649951"/>
          </a:xfrm>
        </p:spPr>
        <p:txBody>
          <a:bodyPr anchor="b">
            <a:normAutofit/>
          </a:bodyPr>
          <a:lstStyle/>
          <a:p>
            <a:r>
              <a:rPr lang="en-US"/>
              <a:t>Connect with Your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A8C78-8252-6957-67FC-FB1E5D5761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079" y="1476981"/>
            <a:ext cx="4935421" cy="49787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Conduct informal polls, surveys, or interviews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Partner with Student Disability Services, student clubs, or other existing groups to help identify needs or priorities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Consider training needs for employees (both academic and professional staff) beyond ADA requirements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Messaging and education for the community to move from awareness to acceptance to belonging</a:t>
            </a:r>
          </a:p>
        </p:txBody>
      </p:sp>
      <p:pic>
        <p:nvPicPr>
          <p:cNvPr id="6" name="Picture Placeholder 5" descr="A cartoon with a diverse group of people posing for a picture and along the top &quot;Nothing about us without us!&quot; is written&#10;&#10;">
            <a:extLst>
              <a:ext uri="{FF2B5EF4-FFF2-40B4-BE49-F238E27FC236}">
                <a16:creationId xmlns:a16="http://schemas.microsoft.com/office/drawing/2014/main" id="{7186E549-13B9-0068-A40B-3C00B900BDD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t="2603" r="1" b="2604"/>
          <a:stretch/>
        </p:blipFill>
        <p:spPr>
          <a:xfrm>
            <a:off x="5562724" y="1476981"/>
            <a:ext cx="6121018" cy="3616942"/>
          </a:xfr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792E532-6F65-64ED-5222-3E20E3A27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4E333-9B28-72C8-A30C-2EC07D3F1587}"/>
              </a:ext>
            </a:extLst>
          </p:cNvPr>
          <p:cNvSpPr txBox="1"/>
          <p:nvPr/>
        </p:nvSpPr>
        <p:spPr>
          <a:xfrm>
            <a:off x="6017998" y="5365319"/>
            <a:ext cx="56754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Image Credit: Disability Equality in Education. (n.d.) Who we are. </a:t>
            </a:r>
            <a:r>
              <a:rPr lang="en-US" dirty="0">
                <a:ea typeface="+mn-lt"/>
                <a:cs typeface="+mn-lt"/>
                <a:hlinkClick r:id="rId3"/>
              </a:rPr>
              <a:t>https://www.disabilityequalityeducation.org/who-we-are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469252"/>
              </p:ext>
            </p:extLst>
          </p:nvPr>
        </p:nvGraphicFramePr>
        <p:xfrm>
          <a:off x="6869113" y="1143000"/>
          <a:ext cx="4257675" cy="3759983"/>
        </p:xfrm>
        <a:graphic>
          <a:graphicData uri="http://schemas.openxmlformats.org/drawingml/2006/table">
            <a:tbl>
              <a:tblPr firstRow="1" bandRow="1"/>
              <a:tblGrid>
                <a:gridCol w="4257675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latin typeface="+mn-lt"/>
                          <a:cs typeface="Gill Sans Light"/>
                        </a:rPr>
                        <a:t>Why Sensory Friendly Libraries?</a:t>
                      </a:r>
                    </a:p>
                    <a:p>
                      <a:pPr algn="r"/>
                      <a:endParaRPr lang="en-US" sz="2400" b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/>
                        <a:t>Key Features</a:t>
                      </a:r>
                    </a:p>
                    <a:p>
                      <a:pPr marL="0" algn="r" defTabSz="914400" rtl="0" eaLnBrk="1" latinLnBrk="0" hangingPunct="1"/>
                      <a:endParaRPr lang="en-US" sz="24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/>
                        <a:t>Examples from Our Spaces</a:t>
                      </a:r>
                    </a:p>
                    <a:p>
                      <a:pPr marL="0" algn="r" defTabSz="914400" rtl="0" eaLnBrk="1" latinLnBrk="0" hangingPunct="1"/>
                      <a:endParaRPr lang="en-US" sz="24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0"/>
                        <a:t>Tips and Best Practices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56DD-EC8C-7833-6459-F5DECBA9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45" y="209909"/>
            <a:ext cx="9626907" cy="684363"/>
          </a:xfrm>
        </p:spPr>
        <p:txBody>
          <a:bodyPr anchor="b">
            <a:normAutofit/>
          </a:bodyPr>
          <a:lstStyle/>
          <a:p>
            <a:r>
              <a:rPr lang="en-US"/>
              <a:t>Maintenance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5F5A-E903-9A1E-4577-9B51A04A8B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703" y="989565"/>
            <a:ext cx="5396461" cy="5156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dirty="0"/>
              <a:t>Policies</a:t>
            </a:r>
            <a:endParaRPr lang="en-US"/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Signage and Communication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To reserve or not to reserve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Group Management</a:t>
            </a:r>
          </a:p>
          <a:p>
            <a:pPr marL="285750" indent="-285750">
              <a:buChar char="•"/>
            </a:pPr>
            <a:r>
              <a:rPr lang="en-US" dirty="0"/>
              <a:t>Sanitation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Both furniture and tools as well as individuals coming into the space</a:t>
            </a:r>
          </a:p>
          <a:p>
            <a:pPr marL="285750" indent="-285750">
              <a:buChar char="•"/>
            </a:pPr>
            <a:r>
              <a:rPr lang="en-US" dirty="0"/>
              <a:t>Organization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Nothing will stay put if it isn't glued/bolted to the surface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Regular reset process depending on the community and type of space</a:t>
            </a:r>
          </a:p>
          <a:p>
            <a:pPr marL="285750" indent="-285750">
              <a:buChar char="•"/>
            </a:pPr>
            <a:r>
              <a:rPr lang="en-US" dirty="0"/>
              <a:t>Replacement</a:t>
            </a:r>
          </a:p>
          <a:p>
            <a:pPr marL="742950" lvl="2" indent="-285750">
              <a:buFont typeface="Wingdings" panose="02070309020205020404" pitchFamily="49" charset="0"/>
              <a:buChar char="§"/>
            </a:pPr>
            <a:r>
              <a:rPr lang="en-US" dirty="0"/>
              <a:t>Use, damage, and theft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400"/>
          </a:p>
        </p:txBody>
      </p:sp>
      <p:pic>
        <p:nvPicPr>
          <p:cNvPr id="5" name="Picture 4" descr="Bookmarks, Lysol wipes, Rainbow bubble pooper fidget, Well used colored pencils, and fidget rings are on a dark brown table. Book marks sat: I am worthwhile. My voice MATTERS. I will be heard. and I will learn and grow">
            <a:extLst>
              <a:ext uri="{FF2B5EF4-FFF2-40B4-BE49-F238E27FC236}">
                <a16:creationId xmlns:a16="http://schemas.microsoft.com/office/drawing/2014/main" id="{5D4A036C-B833-A33D-1D38-6E7A9F39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955" y="1838618"/>
            <a:ext cx="5152047" cy="383234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AF9DE-BA3D-3B87-DBF7-8D9A405D0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2AED-1628-9055-3990-3F8E8A12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35" y="138023"/>
            <a:ext cx="8318568" cy="684363"/>
          </a:xfrm>
        </p:spPr>
        <p:txBody>
          <a:bodyPr anchor="b">
            <a:normAutofit/>
          </a:bodyPr>
          <a:lstStyle/>
          <a:p>
            <a:r>
              <a:rPr lang="en-US"/>
              <a:t>Assessment and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CA7C-90F2-DCB5-F853-A37CC58DF4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9307" y="946434"/>
            <a:ext cx="6762309" cy="45671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dirty="0"/>
              <a:t>Anecdotal Data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What do you observe </a:t>
            </a:r>
          </a:p>
          <a:p>
            <a:pPr marL="971550" lvl="2">
              <a:buFont typeface="Wingdings" panose="020B0604020202020204" pitchFamily="34" charset="0"/>
              <a:buChar char="§"/>
            </a:pPr>
            <a:r>
              <a:rPr lang="en-US" dirty="0"/>
              <a:t>Noting a person is using something</a:t>
            </a:r>
          </a:p>
          <a:p>
            <a:pPr marL="971550" lvl="2">
              <a:buFont typeface="Wingdings" panose="020B0604020202020204" pitchFamily="34" charset="0"/>
              <a:buChar char="§"/>
            </a:pPr>
            <a:r>
              <a:rPr lang="en-US" dirty="0"/>
              <a:t>Items that move or get worn down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Chalk/whiteboard or virtual feedback submission</a:t>
            </a:r>
          </a:p>
          <a:p>
            <a:pPr marL="971550" lvl="2">
              <a:buFont typeface="Wingdings" panose="020B0604020202020204" pitchFamily="34" charset="0"/>
              <a:buChar char="§"/>
            </a:pPr>
            <a:r>
              <a:rPr lang="en-US" dirty="0"/>
              <a:t>Public feedback has advantages and drawbacks</a:t>
            </a:r>
          </a:p>
          <a:p>
            <a:pPr marL="971550" lvl="2">
              <a:buFont typeface="Wingdings" panose="020B0604020202020204" pitchFamily="34" charset="0"/>
              <a:buChar char="§"/>
            </a:pPr>
            <a:r>
              <a:rPr lang="en-US" dirty="0"/>
              <a:t>Virtual feedback should be quick/immediate</a:t>
            </a:r>
          </a:p>
          <a:p>
            <a:pPr marL="285750" indent="-285750">
              <a:buChar char="•"/>
            </a:pPr>
            <a:r>
              <a:rPr lang="en-US" dirty="0"/>
              <a:t>Formal Assessment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Counts by Days/Hours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Surveys, Focus Groups, Interviews, or combination of methods that may include demographics</a:t>
            </a:r>
            <a:endParaRPr lang="en-US"/>
          </a:p>
          <a:p>
            <a:pPr marL="285750" indent="-285750">
              <a:buChar char="•"/>
            </a:pPr>
            <a:r>
              <a:rPr lang="en-US" dirty="0"/>
              <a:t>Bringing it to the next level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After starting on a budget end might want to upgrade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 dirty="0"/>
              <a:t>Adding in Sensory Friendly Programming</a:t>
            </a:r>
          </a:p>
        </p:txBody>
      </p:sp>
      <p:pic>
        <p:nvPicPr>
          <p:cNvPr id="5" name="Picture 4" descr="A blue wavey background and black text that read &quot;Put on headphones,&#10;close your eyes.&#10;Take a few minutes to notice what your body is telling you.&#10;Is your pulse racing? Are you holding tension somewhere? Are you exhausted?&#10;Check in with yourself&#10;and acknowledge what your body wants to tell your mind.">
            <a:extLst>
              <a:ext uri="{FF2B5EF4-FFF2-40B4-BE49-F238E27FC236}">
                <a16:creationId xmlns:a16="http://schemas.microsoft.com/office/drawing/2014/main" id="{4E5F11E9-9D13-0B0B-14F0-95473526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35" y="1852207"/>
            <a:ext cx="4205113" cy="387705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57EA-1672-1D21-DCC8-9969AADA1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F094-3C39-33F0-4316-E649A99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98"/>
            <a:ext cx="10422611" cy="677056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22A8-88F4-943E-D201-843D61D6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A8ADE-A374-BF05-5225-6E13CEBB5624}"/>
              </a:ext>
            </a:extLst>
          </p:cNvPr>
          <p:cNvSpPr txBox="1"/>
          <p:nvPr/>
        </p:nvSpPr>
        <p:spPr>
          <a:xfrm>
            <a:off x="696306" y="882948"/>
            <a:ext cx="10859511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Fleming, L. L., Harnett, N. G., &amp; Ressler, K. J. (2024). Sensory alterations in post-traumatic stress disorder. </a:t>
            </a:r>
            <a:r>
              <a:rPr lang="en-US" sz="1400" i="1" dirty="0"/>
              <a:t>Current opinion in neurobiology</a:t>
            </a:r>
            <a:r>
              <a:rPr lang="en-US" sz="1400" dirty="0"/>
              <a:t>, </a:t>
            </a:r>
            <a:r>
              <a:rPr lang="en-US" sz="1400" i="1" dirty="0"/>
              <a:t>84</a:t>
            </a:r>
            <a:r>
              <a:rPr lang="en-US" sz="1400" dirty="0"/>
              <a:t>, 102821. </a:t>
            </a:r>
            <a:r>
              <a:rPr lang="en-US" sz="1400" dirty="0">
                <a:hlinkClick r:id="rId2"/>
              </a:rPr>
              <a:t>https://doi.org/10.1016/j.conb.2023.102821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Kapp, S. K., Steward, R., Crane, L., Elliott, D., Elphick, C., Pellicano, E., &amp; Russell, G. (2019). ‘People should be allowed to do what they like’: Autistic adults’ views and experiences of stimming. </a:t>
            </a:r>
            <a:r>
              <a:rPr lang="en-US" sz="1400" i="1" dirty="0">
                <a:ea typeface="+mn-lt"/>
                <a:cs typeface="+mn-lt"/>
              </a:rPr>
              <a:t>Autism, 23</a:t>
            </a:r>
            <a:r>
              <a:rPr lang="en-US" sz="1400" dirty="0">
                <a:ea typeface="+mn-lt"/>
                <a:cs typeface="+mn-lt"/>
              </a:rPr>
              <a:t>(7), 1782-1792. </a:t>
            </a:r>
            <a:r>
              <a:rPr lang="en-US" sz="1400" dirty="0">
                <a:ea typeface="+mn-lt"/>
                <a:cs typeface="+mn-lt"/>
                <a:hlinkClick r:id="rId3"/>
              </a:rPr>
              <a:t>https://doi.org/10.1177/1362361319829628</a:t>
            </a:r>
            <a:endParaRPr lang="en-US" sz="1400">
              <a:ea typeface="+mn-lt"/>
              <a:cs typeface="+mn-lt"/>
            </a:endParaRPr>
          </a:p>
          <a:p>
            <a:endParaRPr lang="en-US" sz="1400" dirty="0"/>
          </a:p>
          <a:p>
            <a:r>
              <a:rPr lang="en-US" sz="1400" err="1"/>
              <a:t>Keptner</a:t>
            </a:r>
            <a:r>
              <a:rPr lang="en-US" sz="1400" dirty="0"/>
              <a:t>, K. M., Fitzgibbon, C., &amp; O’Sullivan, J. (2021). Effectiveness of anxiety reduction interventions on test anxiety: A comparison of four techniques incorporating sensory modulation. B</a:t>
            </a:r>
            <a:r>
              <a:rPr lang="en-US" sz="1400" i="1" dirty="0"/>
              <a:t>ritish Journal of Occupational Therapy, 84</a:t>
            </a:r>
            <a:r>
              <a:rPr lang="en-US" sz="1400" dirty="0"/>
              <a:t>(5), 289-297.</a:t>
            </a:r>
          </a:p>
          <a:p>
            <a:endParaRPr lang="en-US" sz="1400" dirty="0"/>
          </a:p>
          <a:p>
            <a:r>
              <a:rPr lang="en-US" sz="1400" dirty="0"/>
              <a:t>Lin, L. Y., &amp; Huang, P. C. (2019). Quality of life and its related factors for adults with autism spectrum disorder. </a:t>
            </a:r>
            <a:r>
              <a:rPr lang="en-US" sz="1400" i="1" dirty="0"/>
              <a:t>Disability and Rehabilitation, 41</a:t>
            </a:r>
            <a:r>
              <a:rPr lang="en-US" sz="1400" dirty="0"/>
              <a:t>(8), 896-903. https://doi.org/10.1080/09638288.2017.1414887</a:t>
            </a:r>
          </a:p>
          <a:p>
            <a:endParaRPr lang="en-US" sz="1400" dirty="0"/>
          </a:p>
          <a:p>
            <a:r>
              <a:rPr lang="en-US" sz="1400" dirty="0"/>
              <a:t>Mark, V. W.  (2024, July 21).  Executive dysfunction.  </a:t>
            </a:r>
            <a:r>
              <a:rPr lang="en-US" sz="1400" i="1" err="1"/>
              <a:t>MedLinkNeuorology</a:t>
            </a:r>
            <a:r>
              <a:rPr lang="en-US" sz="1400" i="1" dirty="0"/>
              <a:t>. </a:t>
            </a:r>
            <a:r>
              <a:rPr lang="en-US" sz="1400" dirty="0">
                <a:ea typeface="+mn-lt"/>
                <a:cs typeface="+mn-lt"/>
                <a:hlinkClick r:id="rId4"/>
              </a:rPr>
              <a:t>https://www.medlink.com/articles/executive-dysfunction</a:t>
            </a:r>
            <a:endParaRPr lang="en-US" sz="1400" i="1" dirty="0">
              <a:ea typeface="+mn-lt"/>
              <a:cs typeface="+mn-lt"/>
            </a:endParaRPr>
          </a:p>
          <a:p>
            <a:endParaRPr lang="en-US" sz="1400" dirty="0"/>
          </a:p>
          <a:p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Nuske, A., </a:t>
            </a:r>
            <a:r>
              <a:rPr lang="en-US" sz="1400" err="1">
                <a:solidFill>
                  <a:srgbClr val="543E34"/>
                </a:solidFill>
                <a:ea typeface="+mn-lt"/>
                <a:cs typeface="+mn-lt"/>
              </a:rPr>
              <a:t>Rillotta</a:t>
            </a:r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, F., Bellon, M., &amp; Richdale, A. (2019). Transition to higher education for students with autism: A systematic literature review. </a:t>
            </a:r>
            <a:r>
              <a:rPr lang="en-US" sz="1400" i="1" dirty="0">
                <a:solidFill>
                  <a:srgbClr val="543E34"/>
                </a:solidFill>
                <a:ea typeface="+mn-lt"/>
                <a:cs typeface="+mn-lt"/>
              </a:rPr>
              <a:t>Journal of Diversity in Higher Education, 12</a:t>
            </a:r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(3), 280–295. </a:t>
            </a:r>
            <a:r>
              <a:rPr lang="en-US" sz="1400" dirty="0">
                <a:solidFill>
                  <a:srgbClr val="543E34"/>
                </a:solidFill>
                <a:ea typeface="+mn-lt"/>
                <a:cs typeface="+mn-lt"/>
                <a:hlinkClick r:id="rId5"/>
              </a:rPr>
              <a:t>https://doi.org/10.1037/dhe0000108</a:t>
            </a:r>
            <a:endParaRPr lang="en-US" sz="1400" dirty="0">
              <a:solidFill>
                <a:srgbClr val="543E34"/>
              </a:solidFill>
              <a:ea typeface="+mn-lt"/>
              <a:cs typeface="+mn-lt"/>
            </a:endParaRPr>
          </a:p>
          <a:p>
            <a:endParaRPr lang="en-US" sz="1400" dirty="0">
              <a:solidFill>
                <a:srgbClr val="543E34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Sarrett, J.C. Autism and Accommodations in Higher Education: Insights from the Autism Community.</a:t>
            </a:r>
            <a:r>
              <a:rPr lang="en-US" sz="1400" i="1" dirty="0">
                <a:solidFill>
                  <a:srgbClr val="543E34"/>
                </a:solidFill>
                <a:ea typeface="+mn-lt"/>
                <a:cs typeface="+mn-lt"/>
              </a:rPr>
              <a:t> J Autism Dev </a:t>
            </a:r>
            <a:r>
              <a:rPr lang="en-US" sz="1400" i="1" err="1">
                <a:solidFill>
                  <a:srgbClr val="543E34"/>
                </a:solidFill>
                <a:ea typeface="+mn-lt"/>
                <a:cs typeface="+mn-lt"/>
              </a:rPr>
              <a:t>Disord</a:t>
            </a:r>
            <a:r>
              <a:rPr lang="en-US" sz="1400" i="1" dirty="0">
                <a:solidFill>
                  <a:srgbClr val="543E34"/>
                </a:solidFill>
                <a:ea typeface="+mn-lt"/>
                <a:cs typeface="+mn-lt"/>
              </a:rPr>
              <a:t> 48</a:t>
            </a:r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, 679–693 (2018). </a:t>
            </a:r>
            <a:r>
              <a:rPr lang="en-US" sz="1400" dirty="0">
                <a:solidFill>
                  <a:srgbClr val="543E34"/>
                </a:solidFill>
                <a:ea typeface="+mn-lt"/>
                <a:cs typeface="+mn-lt"/>
                <a:hlinkClick r:id="rId6"/>
              </a:rPr>
              <a:t>https://doi.org/10.1007/s10803-017-3353-4</a:t>
            </a:r>
            <a:endParaRPr lang="en-US" sz="1400" dirty="0">
              <a:solidFill>
                <a:srgbClr val="543E34"/>
              </a:solidFill>
              <a:ea typeface="+mn-lt"/>
              <a:cs typeface="+mn-lt"/>
            </a:endParaRPr>
          </a:p>
          <a:p>
            <a:endParaRPr lang="en-US" sz="1400" dirty="0">
              <a:solidFill>
                <a:srgbClr val="543E34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rgbClr val="543E34"/>
                </a:solidFill>
                <a:ea typeface="+mn-lt"/>
                <a:cs typeface="+mn-lt"/>
              </a:rPr>
              <a:t>Seeberger</a:t>
            </a:r>
            <a:r>
              <a:rPr lang="en-US" sz="1400" dirty="0"/>
              <a:t>, C. (2020). </a:t>
            </a:r>
            <a:r>
              <a:rPr lang="en-US" sz="1400" dirty="0">
                <a:ea typeface="+mn-lt"/>
                <a:cs typeface="+mn-lt"/>
              </a:rPr>
              <a:t>A sensory-friendly library: Creating inclusive spaces for all. </a:t>
            </a:r>
            <a:r>
              <a:rPr lang="en-US" sz="1400" dirty="0">
                <a:ea typeface="+mn-lt"/>
                <a:cs typeface="+mn-lt"/>
                <a:hlinkClick r:id="rId7"/>
              </a:rPr>
              <a:t>https://www.sensoryfriendly.net/welcoming-neurodiversity-at-a-public-library/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Spielmann, V.  (2021, Dec. 20). </a:t>
            </a:r>
            <a:r>
              <a:rPr lang="en-US" sz="1400" i="1" dirty="0"/>
              <a:t>Your sensory health matters. Here's why</a:t>
            </a:r>
            <a:r>
              <a:rPr lang="en-US" sz="1400" dirty="0"/>
              <a:t> [Video].  </a:t>
            </a:r>
            <a:r>
              <a:rPr lang="en-US" sz="1400" i="1" err="1"/>
              <a:t>TEDxMileHigh</a:t>
            </a:r>
            <a:r>
              <a:rPr lang="en-US" sz="1400" i="1" dirty="0"/>
              <a:t>.  </a:t>
            </a:r>
            <a:r>
              <a:rPr lang="en-US" sz="1400" dirty="0">
                <a:ea typeface="+mn-lt"/>
                <a:cs typeface="+mn-lt"/>
                <a:hlinkClick r:id="rId8"/>
              </a:rPr>
              <a:t>https://www.youtube.com/watch?v=kkuFYKb1Acw&amp;t=2s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916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9998583" cy="33565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/>
              <a:t>Brett Spencer, Instruction &amp; Reference Librarian, Penn State Berks, dbs21@psu.edu</a:t>
            </a:r>
          </a:p>
          <a:p>
            <a:r>
              <a:rPr lang="en-US" sz="2800"/>
              <a:t>Dawn Amsberry, Instruction &amp; Reference Librarian, Penn State University Park, dua4@psu.edu</a:t>
            </a:r>
            <a:endParaRPr lang="en-US"/>
          </a:p>
          <a:p>
            <a:r>
              <a:rPr lang="en-US" sz="2800"/>
              <a:t>Emily Rimland, Head, Library Learning Services, emily@psu.edu</a:t>
            </a:r>
          </a:p>
          <a:p>
            <a:r>
              <a:rPr lang="en-US" sz="2800"/>
              <a:t>Teresa </a:t>
            </a:r>
            <a:r>
              <a:rPr lang="en-US" sz="2800" err="1"/>
              <a:t>Slobuski</a:t>
            </a:r>
            <a:r>
              <a:rPr lang="en-US" sz="2800"/>
              <a:t>, Head Librarian, Penn State Brandywine, </a:t>
            </a:r>
            <a:r>
              <a:rPr lang="en-US" sz="2800">
                <a:hlinkClick r:id="rId3"/>
              </a:rPr>
              <a:t>slobuski@psu.edu</a:t>
            </a:r>
          </a:p>
          <a:p>
            <a:r>
              <a:rPr lang="en-US" sz="2800">
                <a:ea typeface="+mn-lt"/>
                <a:cs typeface="+mn-lt"/>
                <a:hlinkClick r:id="rId4"/>
              </a:rPr>
              <a:t>PSU Sensory Friendly Libraries site</a:t>
            </a:r>
          </a:p>
          <a:p>
            <a:r>
              <a:rPr lang="en-US" sz="2800">
                <a:ea typeface="+mn-lt"/>
                <a:cs typeface="+mn-lt"/>
                <a:hlinkClick r:id="rId5"/>
              </a:rPr>
              <a:t>PSU Virtual Sensory Room</a:t>
            </a:r>
            <a:endParaRPr lang="en-US" sz="2800">
              <a:ea typeface="+mn-lt"/>
              <a:cs typeface="+mn-lt"/>
            </a:endParaRPr>
          </a:p>
          <a:p>
            <a:endParaRPr lang="en-US" sz="280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6FE2CBF-284D-E626-420F-5D7BE38B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/>
              <a:t>Why Sensory Friendly Libraries?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1BB994-BA25-4E92-2E9B-959643163DC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DE13-9E68-ED42-01B3-2A5E1A76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7" y="1015042"/>
            <a:ext cx="8066618" cy="140323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Because we care about all our students’ well-being and success!</a:t>
            </a:r>
            <a:br>
              <a:rPr lang="en-US"/>
            </a:br>
            <a:br>
              <a:rPr lang="en-US"/>
            </a:br>
            <a:r>
              <a:rPr lang="en-US"/>
              <a:t>Everyone has sensory preferences that help them focus or relax</a:t>
            </a:r>
            <a:r>
              <a:rPr lang="en-US">
                <a:latin typeface="Sagona Book"/>
              </a:rPr>
              <a:t>.  </a:t>
            </a:r>
            <a:r>
              <a:rPr lang="en-US" sz="2400">
                <a:latin typeface="Gill Sans Nova Light"/>
              </a:rPr>
              <a:t>(Spielmann, 2021)</a:t>
            </a:r>
            <a:endParaRPr lang="en-US" sz="2400"/>
          </a:p>
        </p:txBody>
      </p:sp>
      <p:pic>
        <p:nvPicPr>
          <p:cNvPr id="5" name="Picture 4" descr="Person blowing a bubble with a wand.  Bubble is irisdescent.">
            <a:extLst>
              <a:ext uri="{FF2B5EF4-FFF2-40B4-BE49-F238E27FC236}">
                <a16:creationId xmlns:a16="http://schemas.microsoft.com/office/drawing/2014/main" id="{3845A832-FE00-328C-C6FC-146BCFA8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84" r="29432" b="-2"/>
          <a:stretch/>
        </p:blipFill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AAD95B-78B4-6456-24BD-1ED1E0724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1" name="Content Placeholder 10" descr="Sunrise with shadowy ferns in foreground.">
            <a:extLst>
              <a:ext uri="{FF2B5EF4-FFF2-40B4-BE49-F238E27FC236}">
                <a16:creationId xmlns:a16="http://schemas.microsoft.com/office/drawing/2014/main" id="{A4039BDE-A5E1-DD75-9A93-D2881903764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l="47183" t="-1208" r="-8469" b="2739"/>
          <a:stretch/>
        </p:blipFill>
        <p:spPr>
          <a:xfrm>
            <a:off x="508340" y="3430521"/>
            <a:ext cx="3463607" cy="268681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8B469-53A3-9FC2-5E9D-214E111E0983}"/>
              </a:ext>
            </a:extLst>
          </p:cNvPr>
          <p:cNvSpPr txBox="1"/>
          <p:nvPr/>
        </p:nvSpPr>
        <p:spPr>
          <a:xfrm>
            <a:off x="362575" y="6397229"/>
            <a:ext cx="4314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Image by </a:t>
            </a:r>
            <a:r>
              <a:rPr lang="en-US">
                <a:solidFill>
                  <a:srgbClr val="543E34"/>
                </a:solidFill>
                <a:latin typeface="Gill Sans Nova Light"/>
                <a:ea typeface="Open Sans"/>
                <a:cs typeface="Open Sans"/>
                <a:hlinkClick r:id="rId4"/>
              </a:rPr>
              <a:t>TMDaub on Pixabay.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7339A-F756-4937-5094-C7C1555920CE}"/>
              </a:ext>
            </a:extLst>
          </p:cNvPr>
          <p:cNvSpPr txBox="1"/>
          <p:nvPr/>
        </p:nvSpPr>
        <p:spPr>
          <a:xfrm>
            <a:off x="8615178" y="6526624"/>
            <a:ext cx="30634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Image by FotoRieth on Pixabay</a:t>
            </a:r>
            <a:r>
              <a:rPr lang="en-US"/>
              <a:t> </a:t>
            </a:r>
            <a:endParaRPr lang="en-US">
              <a:ea typeface="Open Sans"/>
              <a:cs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198C6-DE6C-1DCB-93C6-5C7DD822246A}"/>
              </a:ext>
            </a:extLst>
          </p:cNvPr>
          <p:cNvSpPr txBox="1"/>
          <p:nvPr/>
        </p:nvSpPr>
        <p:spPr>
          <a:xfrm>
            <a:off x="3971291" y="6483493"/>
            <a:ext cx="4314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2"/>
                </a:solidFill>
              </a:rPr>
              <a:t>Image created by Adobe Firefly.</a:t>
            </a:r>
            <a:endParaRPr lang="en-US" u="sng">
              <a:solidFill>
                <a:schemeClr val="accent2"/>
              </a:solidFill>
              <a:ea typeface="Open Sans"/>
              <a:cs typeface="Open Sans"/>
            </a:endParaRPr>
          </a:p>
        </p:txBody>
      </p:sp>
      <p:pic>
        <p:nvPicPr>
          <p:cNvPr id="4" name="Picture 3" descr="A college student in a library.  He is writing with one had and fidgeting with a squeeze ball in the other hand.">
            <a:extLst>
              <a:ext uri="{FF2B5EF4-FFF2-40B4-BE49-F238E27FC236}">
                <a16:creationId xmlns:a16="http://schemas.microsoft.com/office/drawing/2014/main" id="{8F76B58E-C5D6-9E48-EF15-A6D93C098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877" y="2694946"/>
            <a:ext cx="3525150" cy="36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8974-ED3F-D888-AF96-834E0325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" y="468702"/>
            <a:ext cx="6878300" cy="6409426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Specific Groups of Students with Deeper Sensory Needs:</a:t>
            </a:r>
            <a:br>
              <a:rPr lang="en-US" sz="4000"/>
            </a:br>
            <a:br>
              <a:rPr lang="en-US" sz="4000"/>
            </a:br>
            <a:r>
              <a:rPr lang="en-US" sz="4000"/>
              <a:t>-</a:t>
            </a:r>
            <a:r>
              <a:rPr lang="en-US" sz="3600"/>
              <a:t>Neurodivergence</a:t>
            </a:r>
            <a:r>
              <a:rPr lang="en-US" sz="4000"/>
              <a:t> </a:t>
            </a:r>
            <a:r>
              <a:rPr lang="en-US" sz="2700"/>
              <a:t>(Lin &amp; Huang,  2017)</a:t>
            </a:r>
            <a:br>
              <a:rPr lang="en-US" sz="4000"/>
            </a:br>
            <a:r>
              <a:rPr lang="en-US" sz="4000"/>
              <a:t>-</a:t>
            </a:r>
            <a:r>
              <a:rPr lang="en-US" sz="3600"/>
              <a:t>PTSD</a:t>
            </a:r>
            <a:r>
              <a:rPr lang="en-US" sz="4000"/>
              <a:t> </a:t>
            </a:r>
            <a:r>
              <a:rPr lang="en-US" sz="2700"/>
              <a:t>(Fleming et al., 2024)</a:t>
            </a:r>
            <a:br>
              <a:rPr lang="en-US" sz="4000"/>
            </a:br>
            <a:r>
              <a:rPr lang="en-US" sz="4000"/>
              <a:t>-</a:t>
            </a:r>
            <a:r>
              <a:rPr lang="en-US" sz="3600"/>
              <a:t>Anxiety &amp; Depression</a:t>
            </a:r>
            <a:r>
              <a:rPr lang="en-US" sz="4000"/>
              <a:t> </a:t>
            </a:r>
            <a:r>
              <a:rPr lang="en-US" sz="2700"/>
              <a:t>(</a:t>
            </a:r>
            <a:r>
              <a:rPr lang="en-US" sz="2700" err="1"/>
              <a:t>Keptner</a:t>
            </a:r>
            <a:r>
              <a:rPr lang="en-US" sz="2700"/>
              <a:t> et al., 2024)</a:t>
            </a:r>
            <a:br>
              <a:rPr lang="en-US" sz="4000"/>
            </a:br>
            <a:r>
              <a:rPr lang="en-US" sz="4000"/>
              <a:t>-</a:t>
            </a:r>
            <a:r>
              <a:rPr lang="en-US" sz="3600"/>
              <a:t>COVID Effects</a:t>
            </a:r>
            <a:r>
              <a:rPr lang="en-US" sz="4000"/>
              <a:t> </a:t>
            </a:r>
            <a:r>
              <a:rPr lang="en-US" sz="2700"/>
              <a:t>(Mark, 2024)</a:t>
            </a:r>
            <a:br>
              <a:rPr lang="en-US" sz="4000"/>
            </a:br>
            <a:br>
              <a:rPr lang="en-US" sz="4000"/>
            </a:br>
            <a:r>
              <a:rPr lang="en-US" sz="4000"/>
              <a:t>Sensory issues are </a:t>
            </a:r>
            <a:r>
              <a:rPr lang="en-US" sz="4000" i="1"/>
              <a:t>barriers</a:t>
            </a:r>
            <a:r>
              <a:rPr lang="en-US" sz="4000"/>
              <a:t> to their wellness &amp; learning.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endParaRPr lang="en-US" sz="3000"/>
          </a:p>
        </p:txBody>
      </p:sp>
      <p:pic>
        <p:nvPicPr>
          <p:cNvPr id="4" name="Picture 3" descr="A college student in the back of a classroom.  A wire mesh fence separates them from the rest of the students.  Harsh, lighting and sound waves emanate from the class.">
            <a:extLst>
              <a:ext uri="{FF2B5EF4-FFF2-40B4-BE49-F238E27FC236}">
                <a16:creationId xmlns:a16="http://schemas.microsoft.com/office/drawing/2014/main" id="{7B4E6DFC-5177-D1F1-1CD5-E0A60AE3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25" r="8916" b="2"/>
          <a:stretch/>
        </p:blipFill>
        <p:spPr>
          <a:xfrm>
            <a:off x="7401941" y="10"/>
            <a:ext cx="4790059" cy="658705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417EDAB-B1B5-89DF-4487-DE8C0FFB1E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E3EA-16C5-45C7-24B9-9D27D8F05987}"/>
              </a:ext>
            </a:extLst>
          </p:cNvPr>
          <p:cNvSpPr txBox="1"/>
          <p:nvPr/>
        </p:nvSpPr>
        <p:spPr>
          <a:xfrm>
            <a:off x="9190272" y="6483493"/>
            <a:ext cx="4314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Image created by Adobe Firefly.</a:t>
            </a:r>
            <a:endParaRPr lang="en-US">
              <a:solidFill>
                <a:schemeClr val="accent2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456762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5241-45BE-484A-ACB1-46341819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1" y="254759"/>
            <a:ext cx="6689494" cy="5736746"/>
          </a:xfrm>
        </p:spPr>
        <p:txBody>
          <a:bodyPr anchor="b">
            <a:normAutofit fontScale="90000"/>
          </a:bodyPr>
          <a:lstStyle/>
          <a:p>
            <a:r>
              <a:rPr lang="en-US" sz="3600"/>
              <a:t>Sensory-friendly libraries support general student wellness...and </a:t>
            </a:r>
            <a:r>
              <a:rPr lang="en-US" sz="3600" i="1"/>
              <a:t>sensory social justice</a:t>
            </a:r>
            <a:r>
              <a:rPr lang="en-US" sz="3600"/>
              <a:t> for specific groups.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Sensory Social Justice—ability of individuals to modulate stimuli in ways that optimize their cognitive &amp; emotional processing.</a:t>
            </a:r>
            <a:br>
              <a:rPr lang="en-US" sz="3600"/>
            </a:br>
            <a:br>
              <a:rPr lang="en-US" sz="3600"/>
            </a:br>
            <a:r>
              <a:rPr lang="en-US" sz="3600"/>
              <a:t>We can help students modulate stimuli by  providing tools (like fidgets) or designing an adjustable environment.</a:t>
            </a:r>
          </a:p>
        </p:txBody>
      </p:sp>
      <p:pic>
        <p:nvPicPr>
          <p:cNvPr id="4" name="Picture Placeholder 3" descr="A cllege student with blue-light blocking glasses, earphones, and a bubble popper fidget toy.  They are inside a library.">
            <a:extLst>
              <a:ext uri="{FF2B5EF4-FFF2-40B4-BE49-F238E27FC236}">
                <a16:creationId xmlns:a16="http://schemas.microsoft.com/office/drawing/2014/main" id="{90AFF098-E416-515E-8EDC-1505B710B0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280" r="13282" b="2"/>
          <a:stretch/>
        </p:blipFill>
        <p:spPr>
          <a:xfrm>
            <a:off x="-1" y="261780"/>
            <a:ext cx="5046134" cy="659622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1E5A7-DDDC-9C3C-92D8-00819DE824C2}"/>
              </a:ext>
            </a:extLst>
          </p:cNvPr>
          <p:cNvSpPr txBox="1"/>
          <p:nvPr/>
        </p:nvSpPr>
        <p:spPr>
          <a:xfrm>
            <a:off x="5049593" y="6483493"/>
            <a:ext cx="4314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Image created by Adobe Firefly.</a:t>
            </a:r>
            <a:endParaRPr lang="en-US">
              <a:solidFill>
                <a:schemeClr val="accent2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15297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 anchor="ctr">
            <a:normAutofit/>
          </a:bodyPr>
          <a:lstStyle/>
          <a:p>
            <a:r>
              <a:rPr lang="en-US"/>
              <a:t>Key Features of Sensory Friendly Libraries</a:t>
            </a:r>
          </a:p>
        </p:txBody>
      </p:sp>
      <p:pic>
        <p:nvPicPr>
          <p:cNvPr id="2" name="Picture Placeholder 1" descr="Chairs in a room with a white board&#10;&#10;">
            <a:extLst>
              <a:ext uri="{FF2B5EF4-FFF2-40B4-BE49-F238E27FC236}">
                <a16:creationId xmlns:a16="http://schemas.microsoft.com/office/drawing/2014/main" id="{564339A2-E5AC-0A53-CFA5-BE637E41A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12" r="1712"/>
          <a:stretch/>
        </p:blipFill>
        <p:spPr/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C7F7-D637-4878-318C-C50C3F5B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/>
              <a:t>Welcoming Spaces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B30D95-6F89-2582-624D-4BDE75DD8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-10800000" flipV="1">
            <a:off x="11308274" y="5970114"/>
            <a:ext cx="706942" cy="8954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5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5DD9123-FC0D-973E-DB75-B28FB3D875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5879804"/>
            <a:ext cx="661416" cy="8958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8" name="Content Placeholder 37" descr="A blue and white egg shaped chair in a room&#10;&#10;AI-generated content may be incorrect.">
            <a:extLst>
              <a:ext uri="{FF2B5EF4-FFF2-40B4-BE49-F238E27FC236}">
                <a16:creationId xmlns:a16="http://schemas.microsoft.com/office/drawing/2014/main" id="{D81498DB-85B3-DDA5-ACEA-29D34E1583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2712" y="2039112"/>
            <a:ext cx="2928366" cy="3904488"/>
          </a:xfrm>
        </p:spPr>
      </p:pic>
      <p:sp>
        <p:nvSpPr>
          <p:cNvPr id="326" name="Content Placeholder 325">
            <a:extLst>
              <a:ext uri="{FF2B5EF4-FFF2-40B4-BE49-F238E27FC236}">
                <a16:creationId xmlns:a16="http://schemas.microsoft.com/office/drawing/2014/main" id="{02C72BAB-44F6-A9A5-F0A0-68CA914BB5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Fidget-friendly furniture</a:t>
            </a:r>
          </a:p>
          <a:p>
            <a:r>
              <a:rPr lang="en-US" sz="2800"/>
              <a:t>Equipment examples:</a:t>
            </a:r>
          </a:p>
          <a:p>
            <a:r>
              <a:rPr lang="en-US" sz="2800"/>
              <a:t>fidget toys, white noise machines, bubble towers, noise-cancelling headphones, sound mixer</a:t>
            </a:r>
            <a:endParaRPr lang="en-US"/>
          </a:p>
          <a:p>
            <a:r>
              <a:rPr lang="en-US" sz="2800"/>
              <a:t>Adjustable lighting</a:t>
            </a:r>
          </a:p>
          <a:p>
            <a:r>
              <a:rPr lang="en-US" sz="2800"/>
              <a:t>Visit our </a:t>
            </a:r>
            <a:r>
              <a:rPr lang="en-US" sz="2800">
                <a:hlinkClick r:id="rId3"/>
              </a:rPr>
              <a:t>Tech Gallery</a:t>
            </a:r>
            <a:r>
              <a:rPr lang="en-US" sz="2800"/>
              <a:t> for more ideas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9B24-110F-6FE1-8F80-33B10DA4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9836-D8F5-BDB6-0FB3-26FB5E570D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Fidget items</a:t>
            </a:r>
          </a:p>
          <a:p>
            <a:r>
              <a:rPr lang="en-US" sz="2800"/>
              <a:t>Prismatic sunglasses</a:t>
            </a:r>
          </a:p>
          <a:p>
            <a:r>
              <a:rPr lang="en-US" sz="2800"/>
              <a:t>Snap and click items</a:t>
            </a:r>
          </a:p>
          <a:p>
            <a:r>
              <a:rPr lang="en-US" sz="2800"/>
              <a:t>Kaleidoscopes</a:t>
            </a:r>
          </a:p>
          <a:p>
            <a:endParaRPr lang="en-US" sz="2800"/>
          </a:p>
        </p:txBody>
      </p:sp>
      <p:pic>
        <p:nvPicPr>
          <p:cNvPr id="6" name="Picture Placeholder 5" descr="A group of objects on a blue surface&#10;&#10;AI-generated content may be incorrect.">
            <a:extLst>
              <a:ext uri="{FF2B5EF4-FFF2-40B4-BE49-F238E27FC236}">
                <a16:creationId xmlns:a16="http://schemas.microsoft.com/office/drawing/2014/main" id="{F60F9A6B-E3AA-49C2-5170-F01D1D044E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885" r="12885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B2500-6705-D05A-F837-FA7B28F88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584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</vt:lpstr>
      <vt:lpstr>The How and Why of Sensory Friendly Libraries  Brett Spencer, Dawn Amsberry, Emily Rimland, Teresa Slobuski Penn State University Libraries</vt:lpstr>
      <vt:lpstr>agenda</vt:lpstr>
      <vt:lpstr>Why Sensory Friendly Libraries?</vt:lpstr>
      <vt:lpstr>Because we care about all our students’ well-being and success!  Everyone has sensory preferences that help them focus or relax.  (Spielmann, 2021)</vt:lpstr>
      <vt:lpstr>Specific Groups of Students with Deeper Sensory Needs:  -Neurodivergence (Lin &amp; Huang,  2017) -PTSD (Fleming et al., 2024) -Anxiety &amp; Depression (Keptner et al., 2024) -COVID Effects (Mark, 2024)  Sensory issues are barriers to their wellness &amp; learning.   </vt:lpstr>
      <vt:lpstr>Sensory-friendly libraries support general student wellness...and sensory social justice for specific groups.  Sensory Social Justice—ability of individuals to modulate stimuli in ways that optimize their cognitive &amp; emotional processing.  We can help students modulate stimuli by  providing tools (like fidgets) or designing an adjustable environment.</vt:lpstr>
      <vt:lpstr>Key Features of Sensory Friendly Libraries</vt:lpstr>
      <vt:lpstr>Welcoming Spaces</vt:lpstr>
      <vt:lpstr>Sensory Tools</vt:lpstr>
      <vt:lpstr>Examples from Our Spaces</vt:lpstr>
      <vt:lpstr>Sensory Kits &amp; Check Outs </vt:lpstr>
      <vt:lpstr>Penn State Berks</vt:lpstr>
      <vt:lpstr>Penn State Fayette &amp; Altoona</vt:lpstr>
      <vt:lpstr>Penn State Brandywine </vt:lpstr>
      <vt:lpstr>Penn State Dubois</vt:lpstr>
      <vt:lpstr>University Park</vt:lpstr>
      <vt:lpstr>Penn State Hershey + Virtual Sensory Room</vt:lpstr>
      <vt:lpstr>Tips and Best Practices</vt:lpstr>
      <vt:lpstr>Connect with Your Community</vt:lpstr>
      <vt:lpstr>Maintenance and Management</vt:lpstr>
      <vt:lpstr>Assessment and Improvements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193</cp:revision>
  <dcterms:created xsi:type="dcterms:W3CDTF">2025-04-09T15:00:05Z</dcterms:created>
  <dcterms:modified xsi:type="dcterms:W3CDTF">2025-04-21T22:40:02Z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