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7" r:id="rId2"/>
    <p:sldId id="258" r:id="rId3"/>
    <p:sldId id="263" r:id="rId4"/>
    <p:sldId id="265" r:id="rId5"/>
    <p:sldId id="266" r:id="rId6"/>
    <p:sldId id="267" r:id="rId7"/>
    <p:sldId id="270" r:id="rId8"/>
    <p:sldId id="271" r:id="rId9"/>
    <p:sldId id="268" r:id="rId10"/>
    <p:sldId id="274" r:id="rId11"/>
    <p:sldId id="260" r:id="rId12"/>
    <p:sldId id="269" r:id="rId13"/>
    <p:sldId id="272" r:id="rId14"/>
    <p:sldId id="261" r:id="rId15"/>
    <p:sldId id="26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8200" autoAdjust="0"/>
  </p:normalViewPr>
  <p:slideViewPr>
    <p:cSldViewPr>
      <p:cViewPr varScale="1">
        <p:scale>
          <a:sx n="99" d="100"/>
          <a:sy n="99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3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Tends to be very</a:t>
            </a:r>
            <a:r>
              <a:rPr lang="en-US" baseline="0" dirty="0" smtClean="0"/>
              <a:t> quantitative, impersonal, all about conveying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8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Lucida Sans" panose="020B0602030504020204" pitchFamily="34" charset="0"/>
              </a:rPr>
              <a:t>Story Maps </a:t>
            </a:r>
            <a:r>
              <a:rPr lang="en-US" sz="2800" dirty="0" smtClean="0">
                <a:latin typeface="Lucida Sans" panose="020B0602030504020204" pitchFamily="34" charset="0"/>
              </a:rPr>
              <a:t>provide a multimedia narrative</a:t>
            </a:r>
            <a:r>
              <a:rPr lang="en-US" sz="2800" b="1" dirty="0" smtClean="0">
                <a:latin typeface="Lucida Sans" panose="020B0602030504020204" pitchFamily="34" charset="0"/>
              </a:rPr>
              <a:t> </a:t>
            </a:r>
            <a:r>
              <a:rPr lang="en-US" sz="2800" dirty="0" smtClean="0">
                <a:latin typeface="Lucida Sans" panose="020B0602030504020204" pitchFamily="34" charset="0"/>
              </a:rPr>
              <a:t>to:</a:t>
            </a:r>
          </a:p>
          <a:p>
            <a:pPr lvl="1" eaLnBrk="1" hangingPunct="1"/>
            <a:r>
              <a:rPr lang="en-US" dirty="0" smtClean="0">
                <a:latin typeface="Lucida Sans" panose="020B0602030504020204" pitchFamily="34" charset="0"/>
              </a:rPr>
              <a:t>present a problem</a:t>
            </a:r>
          </a:p>
          <a:p>
            <a:pPr lvl="1" eaLnBrk="1" hangingPunct="1"/>
            <a:r>
              <a:rPr lang="en-US" dirty="0" smtClean="0">
                <a:latin typeface="Lucida Sans" panose="020B0602030504020204" pitchFamily="34" charset="0"/>
              </a:rPr>
              <a:t>give a virtual tour</a:t>
            </a:r>
          </a:p>
          <a:p>
            <a:pPr lvl="1" eaLnBrk="1" hangingPunct="1"/>
            <a:r>
              <a:rPr lang="en-US" dirty="0" smtClean="0">
                <a:latin typeface="Lucida Sans" panose="020B0602030504020204" pitchFamily="34" charset="0"/>
              </a:rPr>
              <a:t>illustrate history</a:t>
            </a:r>
          </a:p>
          <a:p>
            <a:pPr lvl="1" eaLnBrk="1" hangingPunct="1"/>
            <a:r>
              <a:rPr lang="en-US" dirty="0" smtClean="0">
                <a:latin typeface="Lucida Sans" panose="020B0602030504020204" pitchFamily="34" charset="0"/>
              </a:rPr>
              <a:t>show the steps of a process</a:t>
            </a:r>
          </a:p>
          <a:p>
            <a:pPr lvl="1" eaLnBrk="1" hangingPunct="1"/>
            <a:r>
              <a:rPr lang="en-US" dirty="0" smtClean="0">
                <a:latin typeface="Lucida Sans" panose="020B0602030504020204" pitchFamily="34" charset="0"/>
              </a:rPr>
              <a:t>display other spatially-based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Narrative creation and storytelling basics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ArcGIS Story Map templates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ArcGIS Online Story Map Builder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Story Map Journal and Story Map Series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 and sharing options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advanced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2019 GIS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  <a:endParaRPr lang="en-US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orymaps.esri.com/stories/2019/anthropocene-atlas/3-forests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echsupportuk.maps.arcgis.com/apps/StorytellingSwipe/index.html?appid=e5160a8d1d3649f09a756c317bd0b56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rcgis.com/apps/MapSeries/index.html?appid=594c28fb10b84bbda0545a2846fb4d1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752600"/>
          </a:xfrm>
        </p:spPr>
        <p:txBody>
          <a:bodyPr/>
          <a:lstStyle/>
          <a:p>
            <a:r>
              <a:rPr lang="en-US" sz="5400" dirty="0" smtClean="0">
                <a:latin typeface="Lucida Console" panose="020B0609040504020204" pitchFamily="49" charset="0"/>
              </a:rPr>
              <a:t>Tech Talk:</a:t>
            </a:r>
            <a:r>
              <a:rPr lang="en-US" sz="5400" dirty="0">
                <a:latin typeface="Lucida Console" panose="020B0609040504020204" pitchFamily="49" charset="0"/>
              </a:rPr>
              <a:t/>
            </a:r>
            <a:br>
              <a:rPr lang="en-US" sz="5400" dirty="0">
                <a:latin typeface="Lucida Console" panose="020B0609040504020204" pitchFamily="49" charset="0"/>
              </a:rPr>
            </a:br>
            <a:r>
              <a:rPr lang="en-US" sz="4800" b="0" dirty="0" smtClean="0">
                <a:latin typeface="Lucida Console" panose="020B0609040504020204" pitchFamily="49" charset="0"/>
              </a:rPr>
              <a:t>Qualitative GIS and</a:t>
            </a:r>
            <a:br>
              <a:rPr lang="en-US" sz="4800" b="0" dirty="0" smtClean="0">
                <a:latin typeface="Lucida Console" panose="020B0609040504020204" pitchFamily="49" charset="0"/>
              </a:rPr>
            </a:br>
            <a:r>
              <a:rPr lang="en-US" sz="4800" b="0" dirty="0" smtClean="0">
                <a:latin typeface="Lucida Console" panose="020B0609040504020204" pitchFamily="49" charset="0"/>
              </a:rPr>
              <a:t>ESRI</a:t>
            </a:r>
            <a:r>
              <a:rPr lang="en-US" sz="4800" b="0" dirty="0">
                <a:latin typeface="Lucida Console" panose="020B0609040504020204" pitchFamily="49" charset="0"/>
              </a:rPr>
              <a:t> </a:t>
            </a:r>
            <a:r>
              <a:rPr lang="en-US" sz="4800" b="0" dirty="0" smtClean="0">
                <a:latin typeface="Lucida Console" panose="020B0609040504020204" pitchFamily="49" charset="0"/>
              </a:rPr>
              <a:t>Story Maps</a:t>
            </a:r>
            <a:endParaRPr lang="en-US" sz="5400" b="0" dirty="0">
              <a:latin typeface="Lucida Console" panose="020B060904050402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27" y="4419600"/>
            <a:ext cx="9144000" cy="1752600"/>
          </a:xfrm>
        </p:spPr>
        <p:txBody>
          <a:bodyPr/>
          <a:lstStyle/>
          <a:p>
            <a:r>
              <a:rPr lang="en-US" dirty="0" smtClean="0">
                <a:latin typeface="Lucida Sans" panose="020B0602030504020204" pitchFamily="34" charset="0"/>
                <a:cs typeface="Lucida Sans Unicode" panose="020B0602030504020204" pitchFamily="34" charset="0"/>
              </a:rPr>
              <a:t>Theodore Davenport</a:t>
            </a:r>
          </a:p>
          <a:p>
            <a:r>
              <a:rPr lang="en-US" sz="2800" dirty="0" smtClean="0">
                <a:latin typeface="Lucida Sans" panose="020B0602030504020204" pitchFamily="34" charset="0"/>
                <a:cs typeface="Lucida Sans Unicode" panose="020B0602030504020204" pitchFamily="34" charset="0"/>
              </a:rPr>
              <a:t>GIS Graduate Staff Assistant at UW Libraries</a:t>
            </a:r>
          </a:p>
        </p:txBody>
      </p:sp>
    </p:spTree>
  </p:cSld>
  <p:clrMapOvr>
    <a:masterClrMapping/>
  </p:clrMapOvr>
  <p:transition advClick="0" advTm="2357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onsole" panose="020B0609040504020204" pitchFamily="49" charset="0"/>
              </a:rPr>
              <a:t>Story Map Atlas:</a:t>
            </a:r>
            <a:br>
              <a:rPr lang="en-US" dirty="0" smtClean="0">
                <a:latin typeface="Lucida Console" panose="020B0609040504020204" pitchFamily="49" charset="0"/>
              </a:rPr>
            </a:br>
            <a:r>
              <a:rPr lang="en-US" dirty="0" smtClean="0">
                <a:latin typeface="Lucida Console" panose="020B0609040504020204" pitchFamily="49" charset="0"/>
                <a:hlinkClick r:id="rId2"/>
              </a:rPr>
              <a:t>A World of Forests</a:t>
            </a:r>
            <a:endParaRPr lang="en-US" dirty="0">
              <a:latin typeface="Lucida Console" panose="020B060904050402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6934200" cy="426447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0785" y="5712274"/>
            <a:ext cx="7010399" cy="4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kern="0" dirty="0" smtClean="0">
                <a:latin typeface="Lucida Console" panose="020B0609040504020204" pitchFamily="49" charset="0"/>
              </a:rPr>
              <a:t>Created </a:t>
            </a:r>
            <a:r>
              <a:rPr lang="en-US" sz="1800" kern="0" dirty="0" smtClean="0">
                <a:latin typeface="Lucida Console" panose="020B0609040504020204" pitchFamily="49" charset="0"/>
              </a:rPr>
              <a:t>by </a:t>
            </a:r>
            <a:r>
              <a:rPr lang="en-US" sz="1800" b="1" kern="0" dirty="0" smtClean="0">
                <a:latin typeface="Lucida Console" panose="020B0609040504020204" pitchFamily="49" charset="0"/>
              </a:rPr>
              <a:t>ESRI Story Map Team</a:t>
            </a:r>
            <a:endParaRPr lang="en-US" sz="1800" b="1" kern="0" dirty="0" smtClean="0">
              <a:latin typeface="Lucida Console" panose="020B060904050402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6906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4813" y="381000"/>
            <a:ext cx="9144000" cy="1154113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Lucida Console" panose="020B0609040504020204" pitchFamily="49" charset="0"/>
              </a:rPr>
              <a:t>Story Map </a:t>
            </a:r>
            <a:r>
              <a:rPr lang="en-US" sz="4000" dirty="0" smtClean="0">
                <a:latin typeface="Lucida Console" panose="020B0609040504020204" pitchFamily="49" charset="0"/>
              </a:rPr>
              <a:t>Spyglass:</a:t>
            </a:r>
            <a:r>
              <a:rPr lang="en-US" sz="4000" dirty="0">
                <a:latin typeface="Lucida Console" panose="020B0609040504020204" pitchFamily="49" charset="0"/>
              </a:rPr>
              <a:t/>
            </a:r>
            <a:br>
              <a:rPr lang="en-US" sz="4000" dirty="0">
                <a:latin typeface="Lucida Console" panose="020B0609040504020204" pitchFamily="49" charset="0"/>
              </a:rPr>
            </a:br>
            <a:r>
              <a:rPr lang="en-US" sz="4000" dirty="0" smtClean="0">
                <a:latin typeface="Lucida Console" panose="020B0609040504020204" pitchFamily="49" charset="0"/>
                <a:hlinkClick r:id="rId2"/>
              </a:rPr>
              <a:t>The London Time Machine</a:t>
            </a:r>
            <a:endParaRPr lang="en-US" sz="4000" dirty="0" smtClean="0">
              <a:latin typeface="Lucida Console" panose="020B060904050402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1988" y="5562599"/>
            <a:ext cx="7010399" cy="4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kern="0" dirty="0" smtClean="0">
                <a:latin typeface="Lucida Console" panose="020B0609040504020204" pitchFamily="49" charset="0"/>
              </a:rPr>
              <a:t>Created </a:t>
            </a:r>
            <a:r>
              <a:rPr lang="en-US" sz="1800" kern="0" dirty="0" smtClean="0">
                <a:latin typeface="Lucida Console" panose="020B0609040504020204" pitchFamily="49" charset="0"/>
              </a:rPr>
              <a:t>by </a:t>
            </a:r>
            <a:r>
              <a:rPr lang="en-US" sz="1800" b="1" kern="0" dirty="0" smtClean="0">
                <a:latin typeface="Lucida Console" panose="020B0609040504020204" pitchFamily="49" charset="0"/>
              </a:rPr>
              <a:t>ESRI UK</a:t>
            </a:r>
            <a:endParaRPr lang="en-US" sz="1800" b="1" kern="0" dirty="0" smtClean="0">
              <a:latin typeface="Lucida Console" panose="020B060904050402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08" y="1778596"/>
            <a:ext cx="8456557" cy="3784003"/>
          </a:xfrm>
          <a:prstGeom prst="rect">
            <a:avLst/>
          </a:prstGeom>
        </p:spPr>
      </p:pic>
    </p:spTree>
  </p:cSld>
  <p:clrMapOvr>
    <a:masterClrMapping/>
  </p:clrMapOvr>
  <p:transition advClick="0" advTm="1810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905000"/>
          </a:xfrm>
        </p:spPr>
        <p:txBody>
          <a:bodyPr/>
          <a:lstStyle/>
          <a:p>
            <a:r>
              <a:rPr lang="en-US" sz="4000" dirty="0" smtClean="0">
                <a:latin typeface="Lucida Console" panose="020B0609040504020204" pitchFamily="49" charset="0"/>
              </a:rPr>
              <a:t>Story Map </a:t>
            </a:r>
            <a:r>
              <a:rPr lang="en-US" sz="4000" dirty="0" smtClean="0">
                <a:latin typeface="Lucida Console" panose="020B0609040504020204" pitchFamily="49" charset="0"/>
              </a:rPr>
              <a:t>Tour:</a:t>
            </a:r>
            <a:r>
              <a:rPr lang="en-US" sz="4000" dirty="0" smtClean="0">
                <a:latin typeface="Lucida Console" panose="020B0609040504020204" pitchFamily="49" charset="0"/>
              </a:rPr>
              <a:t/>
            </a:r>
            <a:br>
              <a:rPr lang="en-US" sz="4000" dirty="0" smtClean="0">
                <a:latin typeface="Lucida Console" panose="020B0609040504020204" pitchFamily="49" charset="0"/>
              </a:rPr>
            </a:br>
            <a:r>
              <a:rPr lang="en-US" sz="4000" dirty="0">
                <a:solidFill>
                  <a:srgbClr val="FFFFFF"/>
                </a:solidFill>
                <a:latin typeface="Lucida Console" panose="020B0609040504020204" pitchFamily="49" charset="0"/>
                <a:hlinkClick r:id="rId2"/>
              </a:rPr>
              <a:t>Pioneer Square and the Making of Queer </a:t>
            </a:r>
            <a:r>
              <a:rPr lang="en-US" sz="4000" dirty="0" smtClean="0">
                <a:solidFill>
                  <a:srgbClr val="FFFFFF"/>
                </a:solidFill>
                <a:latin typeface="Lucida Console" panose="020B0609040504020204" pitchFamily="49" charset="0"/>
                <a:hlinkClick r:id="rId2"/>
              </a:rPr>
              <a:t>Seattle</a:t>
            </a:r>
            <a:endParaRPr lang="en-US" sz="4000" dirty="0" smtClean="0">
              <a:latin typeface="Lucida Console" panose="020B060904050402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001449"/>
            <a:ext cx="6934200" cy="38643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48500" y="1899058"/>
            <a:ext cx="2095500" cy="407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kern="0" dirty="0" smtClean="0">
                <a:latin typeface="Lucida Console" panose="020B0609040504020204" pitchFamily="49" charset="0"/>
              </a:rPr>
              <a:t>Created by</a:t>
            </a:r>
          </a:p>
          <a:p>
            <a:r>
              <a:rPr lang="en-US" sz="1800" b="1" kern="0" dirty="0" smtClean="0">
                <a:latin typeface="Lucida Console" panose="020B0609040504020204" pitchFamily="49" charset="0"/>
              </a:rPr>
              <a:t>Julian Barr</a:t>
            </a:r>
          </a:p>
          <a:p>
            <a:r>
              <a:rPr lang="en-US" sz="1800" kern="0" dirty="0" smtClean="0">
                <a:latin typeface="Lucida Console" panose="020B0609040504020204" pitchFamily="49" charset="0"/>
              </a:rPr>
              <a:t>PhD Candidate</a:t>
            </a:r>
          </a:p>
          <a:p>
            <a:r>
              <a:rPr lang="en-US" sz="1800" kern="0" dirty="0" smtClean="0">
                <a:latin typeface="Lucida Console" panose="020B0609040504020204" pitchFamily="49" charset="0"/>
              </a:rPr>
              <a:t>UW Geography</a:t>
            </a:r>
          </a:p>
        </p:txBody>
      </p:sp>
    </p:spTree>
  </p:cSld>
  <p:clrMapOvr>
    <a:masterClrMapping/>
  </p:clrMapOvr>
  <p:transition advClick="0" advTm="398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7240" y="93640"/>
            <a:ext cx="5300355" cy="5794396"/>
            <a:chOff x="3810000" y="35943"/>
            <a:chExt cx="5300355" cy="5794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0" y="35943"/>
              <a:ext cx="5300355" cy="5794396"/>
            </a:xfrm>
            <a:prstGeom prst="rect">
              <a:avLst/>
            </a:prstGeom>
          </p:spPr>
        </p:pic>
        <p:pic>
          <p:nvPicPr>
            <p:cNvPr id="1026" name="Picture 2" descr="image descrip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667000"/>
              <a:ext cx="1603760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7531" y="323838"/>
            <a:ext cx="3640205" cy="5334000"/>
          </a:xfrm>
        </p:spPr>
        <p:txBody>
          <a:bodyPr/>
          <a:lstStyle/>
          <a:p>
            <a:r>
              <a:rPr lang="en-US" sz="3200" dirty="0" smtClean="0">
                <a:latin typeface="Lucida Sans" panose="020B0602030504020204" pitchFamily="34" charset="0"/>
              </a:rPr>
              <a:t>Beyond the </a:t>
            </a:r>
            <a:r>
              <a:rPr lang="en-US" sz="3200" dirty="0">
                <a:latin typeface="Lucida Sans" panose="020B0602030504020204" pitchFamily="34" charset="0"/>
              </a:rPr>
              <a:t>W</a:t>
            </a:r>
            <a:r>
              <a:rPr lang="en-US" sz="3200" dirty="0" smtClean="0">
                <a:latin typeface="Lucida Sans" panose="020B0602030504020204" pitchFamily="34" charset="0"/>
              </a:rPr>
              <a:t>eb</a:t>
            </a:r>
            <a:r>
              <a:rPr lang="en-US" sz="3200" dirty="0">
                <a:latin typeface="Lucida Sans" panose="020B0602030504020204" pitchFamily="34" charset="0"/>
              </a:rPr>
              <a:t>!</a:t>
            </a:r>
            <a:r>
              <a:rPr lang="en-US" sz="3200" dirty="0" smtClean="0">
                <a:latin typeface="Lucida Sans" panose="020B0602030504020204" pitchFamily="34" charset="0"/>
              </a:rPr>
              <a:t/>
            </a:r>
            <a:br>
              <a:rPr lang="en-US" sz="3200" dirty="0" smtClean="0">
                <a:latin typeface="Lucida Sans" panose="020B0602030504020204" pitchFamily="34" charset="0"/>
              </a:rPr>
            </a:br>
            <a:r>
              <a:rPr lang="en-US" sz="3200" dirty="0" smtClean="0">
                <a:latin typeface="Lucida Sans" panose="020B0602030504020204" pitchFamily="34" charset="0"/>
              </a:rPr>
              <a:t/>
            </a:r>
            <a:br>
              <a:rPr lang="en-US" sz="3200" dirty="0" smtClean="0">
                <a:latin typeface="Lucida Sans" panose="020B0602030504020204" pitchFamily="34" charset="0"/>
              </a:rPr>
            </a:br>
            <a:r>
              <a:rPr lang="en-US" sz="3200" dirty="0" smtClean="0">
                <a:latin typeface="Lucida Sans" panose="020B0602030504020204" pitchFamily="34" charset="0"/>
              </a:rPr>
              <a:t>Julian Barr now gives </a:t>
            </a:r>
            <a:r>
              <a:rPr lang="en-US" sz="3200" b="1" dirty="0" smtClean="0">
                <a:latin typeface="Lucida Sans" panose="020B0602030504020204" pitchFamily="34" charset="0"/>
              </a:rPr>
              <a:t>live tours </a:t>
            </a:r>
            <a:r>
              <a:rPr lang="en-US" sz="3200" dirty="0" smtClean="0">
                <a:latin typeface="Lucida Sans" panose="020B0602030504020204" pitchFamily="34" charset="0"/>
              </a:rPr>
              <a:t>of this Story Map!</a:t>
            </a:r>
          </a:p>
        </p:txBody>
      </p:sp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6739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degaard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524000"/>
            <a:ext cx="4797425" cy="35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Lucida Console" panose="020B0609040504020204" pitchFamily="49" charset="0"/>
              </a:rPr>
              <a:t>Shameless Plug…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114800" cy="4750592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en-US" b="1" dirty="0" smtClean="0">
                <a:latin typeface="Lucida Sans" panose="020B0602030504020204" pitchFamily="34" charset="0"/>
              </a:rPr>
              <a:t>Story Map Workshop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 algn="ctr" eaLnBrk="1" hangingPunct="1">
              <a:buNone/>
            </a:pPr>
            <a:endParaRPr lang="en-US" dirty="0" smtClean="0">
              <a:latin typeface="Lucida Sans" panose="020B0602030504020204" pitchFamily="34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Lucida Sans" panose="020B0602030504020204" pitchFamily="34" charset="0"/>
              </a:rPr>
              <a:t>May 29, 2019</a:t>
            </a:r>
          </a:p>
          <a:p>
            <a:pPr marL="0" indent="0" algn="ctr" eaLnBrk="1" hangingPunct="1">
              <a:buNone/>
            </a:pPr>
            <a:r>
              <a:rPr lang="en-US" dirty="0">
                <a:latin typeface="Lucida Sans" panose="020B0602030504020204" pitchFamily="34" charset="0"/>
              </a:rPr>
              <a:t>10:30am – </a:t>
            </a:r>
            <a:r>
              <a:rPr lang="en-US" dirty="0" smtClean="0">
                <a:latin typeface="Lucida Sans" panose="020B0602030504020204" pitchFamily="34" charset="0"/>
              </a:rPr>
              <a:t>12pm</a:t>
            </a:r>
          </a:p>
          <a:p>
            <a:pPr marL="0" indent="0" algn="ctr" eaLnBrk="1" hangingPunct="1">
              <a:buNone/>
            </a:pPr>
            <a:r>
              <a:rPr lang="en-US" dirty="0" err="1" smtClean="0">
                <a:latin typeface="Lucida Sans" panose="020B0602030504020204" pitchFamily="34" charset="0"/>
              </a:rPr>
              <a:t>Odegaard</a:t>
            </a:r>
            <a:r>
              <a:rPr lang="en-US" dirty="0" smtClean="0">
                <a:latin typeface="Lucida Sans" panose="020B0602030504020204" pitchFamily="34" charset="0"/>
              </a:rPr>
              <a:t> Library (OUGL) 102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362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09800"/>
            <a:ext cx="8839200" cy="1154113"/>
          </a:xfrm>
        </p:spPr>
        <p:txBody>
          <a:bodyPr/>
          <a:lstStyle/>
          <a:p>
            <a:pPr eaLnBrk="1" hangingPunct="1"/>
            <a:r>
              <a:rPr lang="en-US" sz="9600" b="1" dirty="0" smtClean="0">
                <a:latin typeface="Lucida Console" panose="020B0609040504020204" pitchFamily="49" charset="0"/>
              </a:rPr>
              <a:t>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panose="020B0602030504020204" pitchFamily="34" charset="0"/>
              </a:rPr>
              <a:t>Works Cited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>
                <a:latin typeface="Lucida Sans" panose="020B0602030504020204" pitchFamily="34" charset="0"/>
              </a:rPr>
              <a:t>Boschmann</a:t>
            </a:r>
            <a:r>
              <a:rPr lang="en-US" sz="1800" dirty="0">
                <a:latin typeface="Lucida Sans" panose="020B0602030504020204" pitchFamily="34" charset="0"/>
              </a:rPr>
              <a:t>, E. E., &amp; </a:t>
            </a:r>
            <a:r>
              <a:rPr lang="en-US" sz="1800" dirty="0" err="1">
                <a:latin typeface="Lucida Sans" panose="020B0602030504020204" pitchFamily="34" charset="0"/>
              </a:rPr>
              <a:t>Cubbon</a:t>
            </a:r>
            <a:r>
              <a:rPr lang="en-US" sz="1800" dirty="0">
                <a:latin typeface="Lucida Sans" panose="020B0602030504020204" pitchFamily="34" charset="0"/>
              </a:rPr>
              <a:t>, E. (2014). Sketch maps and qualitative GIS: Using cartographies of individual spatial narratives in geographic research. </a:t>
            </a:r>
            <a:r>
              <a:rPr lang="en-US" sz="1800" i="1" dirty="0">
                <a:latin typeface="Lucida Sans" panose="020B0602030504020204" pitchFamily="34" charset="0"/>
              </a:rPr>
              <a:t>The Professional Geographer</a:t>
            </a:r>
            <a:r>
              <a:rPr lang="en-US" sz="1800" dirty="0">
                <a:latin typeface="Lucida Sans" panose="020B0602030504020204" pitchFamily="34" charset="0"/>
              </a:rPr>
              <a:t>, </a:t>
            </a:r>
            <a:r>
              <a:rPr lang="en-US" sz="1800" i="1" dirty="0">
                <a:latin typeface="Lucida Sans" panose="020B0602030504020204" pitchFamily="34" charset="0"/>
              </a:rPr>
              <a:t>66</a:t>
            </a:r>
            <a:r>
              <a:rPr lang="en-US" sz="1800" dirty="0">
                <a:latin typeface="Lucida Sans" panose="020B0602030504020204" pitchFamily="34" charset="0"/>
              </a:rPr>
              <a:t>(2), 236-248.</a:t>
            </a:r>
          </a:p>
          <a:p>
            <a:pPr marL="0" indent="0">
              <a:buNone/>
            </a:pPr>
            <a:endParaRPr lang="en-US" sz="18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Cope</a:t>
            </a:r>
            <a:r>
              <a:rPr lang="en-US" sz="1800" dirty="0">
                <a:latin typeface="Lucida Sans" panose="020B0602030504020204" pitchFamily="34" charset="0"/>
              </a:rPr>
              <a:t>, M., &amp; Elwood, </a:t>
            </a:r>
            <a:r>
              <a:rPr lang="en-US" sz="1800" dirty="0" smtClean="0">
                <a:latin typeface="Lucida Sans" panose="020B0602030504020204" pitchFamily="34" charset="0"/>
              </a:rPr>
              <a:t>S. </a:t>
            </a:r>
            <a:r>
              <a:rPr lang="en-US" sz="1800" dirty="0">
                <a:latin typeface="Lucida Sans" panose="020B0602030504020204" pitchFamily="34" charset="0"/>
              </a:rPr>
              <a:t>(2009). </a:t>
            </a:r>
            <a:r>
              <a:rPr lang="en-US" sz="1800" i="1" dirty="0">
                <a:latin typeface="Lucida Sans" panose="020B0602030504020204" pitchFamily="34" charset="0"/>
              </a:rPr>
              <a:t>Qualitative GIS: a mixed methods approach</a:t>
            </a:r>
            <a:r>
              <a:rPr lang="en-US" sz="1800" dirty="0">
                <a:latin typeface="Lucida Sans" panose="020B0602030504020204" pitchFamily="34" charset="0"/>
              </a:rPr>
              <a:t>. Sage</a:t>
            </a:r>
            <a:r>
              <a:rPr lang="en-US" sz="1800" dirty="0" smtClean="0">
                <a:latin typeface="Lucida Sans" panose="020B0602030504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Lucida Sans" panose="020B0602030504020204" pitchFamily="34" charset="0"/>
              </a:rPr>
              <a:t>Keddem</a:t>
            </a:r>
            <a:r>
              <a:rPr lang="en-US" sz="1800" dirty="0">
                <a:latin typeface="Lucida Sans" panose="020B0602030504020204" pitchFamily="34" charset="0"/>
              </a:rPr>
              <a:t>, S., </a:t>
            </a:r>
            <a:r>
              <a:rPr lang="en-US" sz="1800" dirty="0" err="1">
                <a:latin typeface="Lucida Sans" panose="020B0602030504020204" pitchFamily="34" charset="0"/>
              </a:rPr>
              <a:t>Barg</a:t>
            </a:r>
            <a:r>
              <a:rPr lang="en-US" sz="1800" dirty="0">
                <a:latin typeface="Lucida Sans" panose="020B0602030504020204" pitchFamily="34" charset="0"/>
              </a:rPr>
              <a:t>, F. K., </a:t>
            </a:r>
            <a:r>
              <a:rPr lang="en-US" sz="1800" dirty="0" err="1">
                <a:latin typeface="Lucida Sans" panose="020B0602030504020204" pitchFamily="34" charset="0"/>
              </a:rPr>
              <a:t>Glanz</a:t>
            </a:r>
            <a:r>
              <a:rPr lang="en-US" sz="1800" dirty="0">
                <a:latin typeface="Lucida Sans" panose="020B0602030504020204" pitchFamily="34" charset="0"/>
              </a:rPr>
              <a:t>, K., Jackson, T., Green, S., &amp; George, M. (2015). Mapping the urban asthma experience: Using qualitative GIS to understand contextual factors affecting asthma control. </a:t>
            </a:r>
            <a:r>
              <a:rPr lang="en-US" sz="1800" i="1" dirty="0">
                <a:latin typeface="Lucida Sans" panose="020B0602030504020204" pitchFamily="34" charset="0"/>
              </a:rPr>
              <a:t>Social Science &amp; Medicine</a:t>
            </a:r>
            <a:r>
              <a:rPr lang="en-US" sz="1800" dirty="0">
                <a:latin typeface="Lucida Sans" panose="020B0602030504020204" pitchFamily="34" charset="0"/>
              </a:rPr>
              <a:t>, </a:t>
            </a:r>
            <a:r>
              <a:rPr lang="en-US" sz="1800" i="1" dirty="0">
                <a:latin typeface="Lucida Sans" panose="020B0602030504020204" pitchFamily="34" charset="0"/>
              </a:rPr>
              <a:t>140</a:t>
            </a:r>
            <a:r>
              <a:rPr lang="en-US" sz="1800" dirty="0">
                <a:latin typeface="Lucida Sans" panose="020B0602030504020204" pitchFamily="34" charset="0"/>
              </a:rPr>
              <a:t>, 9-17</a:t>
            </a:r>
            <a:r>
              <a:rPr lang="en-US" sz="1800" dirty="0" smtClean="0">
                <a:latin typeface="Lucida Sans" panose="020B0602030504020204" pitchFamily="34" charset="0"/>
              </a:rPr>
              <a:t>.</a:t>
            </a:r>
            <a:endParaRPr lang="en-US" sz="18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Wang, F. (2006). </a:t>
            </a:r>
            <a:r>
              <a:rPr lang="en-US" sz="1800" i="1" dirty="0">
                <a:latin typeface="Lucida Sans" panose="020B0602030504020204" pitchFamily="34" charset="0"/>
              </a:rPr>
              <a:t>Quantitative methods and applications in GIS</a:t>
            </a:r>
            <a:r>
              <a:rPr lang="en-US" sz="1800" dirty="0">
                <a:latin typeface="Lucida Sans" panose="020B0602030504020204" pitchFamily="34" charset="0"/>
              </a:rPr>
              <a:t>. CRC Press</a:t>
            </a:r>
            <a:r>
              <a:rPr lang="en-US" sz="1800" dirty="0" smtClean="0">
                <a:latin typeface="Lucida Sans" panose="020B0602030504020204" pitchFamily="34" charset="0"/>
              </a:rPr>
              <a:t>.</a:t>
            </a:r>
            <a:endParaRPr 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53170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45"/>
            <a:ext cx="8839200" cy="11541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Lucida Console" panose="020B0609040504020204" pitchFamily="49" charset="0"/>
              </a:rPr>
              <a:t>“Typical” GIS…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4648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>“Geographic </a:t>
            </a:r>
            <a:r>
              <a:rPr lang="en-US" sz="2400" dirty="0">
                <a:latin typeface="Lucida Sans" panose="020B0602030504020204" pitchFamily="34" charset="0"/>
              </a:rPr>
              <a:t>information systems </a:t>
            </a:r>
            <a:r>
              <a:rPr lang="en-US" sz="2400" dirty="0" smtClean="0">
                <a:latin typeface="Lucida Sans" panose="020B0602030504020204" pitchFamily="34" charset="0"/>
              </a:rPr>
              <a:t>are… digital </a:t>
            </a:r>
            <a:r>
              <a:rPr lang="en-US" sz="2400" dirty="0">
                <a:latin typeface="Lucida Sans" panose="020B0602030504020204" pitchFamily="34" charset="0"/>
              </a:rPr>
              <a:t>technologies for storing, managing, analyzing, and representing geographic information</a:t>
            </a:r>
            <a:r>
              <a:rPr lang="en-US" sz="2400" dirty="0" smtClean="0">
                <a:latin typeface="Lucida Sans" panose="020B0602030504020204" pitchFamily="34" charset="0"/>
              </a:rPr>
              <a:t>.” (Elwood &amp; Cope 2009, p. 2)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Lucida Sans" panose="020B0602030504020204" pitchFamily="34" charset="0"/>
              </a:rPr>
              <a:t>Quantitative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Lucida Sans" panose="020B0602030504020204" pitchFamily="34" charset="0"/>
              </a:rPr>
              <a:t>Computational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Lucida Sans" panose="020B0602030504020204" pitchFamily="34" charset="0"/>
              </a:rPr>
              <a:t>Statistical information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400" dirty="0" smtClean="0">
              <a:latin typeface="Lucida Sans" panose="020B0602030504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400" dirty="0">
              <a:latin typeface="Lucida Sans" panose="020B0602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410" y="2686139"/>
            <a:ext cx="4106779" cy="3028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8410" y="5679678"/>
            <a:ext cx="4106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(Wang 2006, p. 41)</a:t>
            </a:r>
            <a:endParaRPr lang="en-US" sz="1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 advClick="0" advTm="565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, Microphone, Speech, Ceo, Woman, Au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48" y="3200400"/>
            <a:ext cx="2251121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Lucida Console" panose="020B0609040504020204" pitchFamily="49" charset="0"/>
              </a:rPr>
              <a:t>Qualitative GIS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98548"/>
            <a:ext cx="8839200" cy="4953001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“Approaches </a:t>
            </a:r>
            <a:r>
              <a:rPr lang="en-US" sz="2000" dirty="0">
                <a:latin typeface="Lucida Sans" panose="020B0602030504020204" pitchFamily="34" charset="0"/>
              </a:rPr>
              <a:t>that seek to </a:t>
            </a:r>
            <a:r>
              <a:rPr lang="en-US" sz="2000" u="sng" dirty="0">
                <a:latin typeface="Lucida Sans" panose="020B0602030504020204" pitchFamily="34" charset="0"/>
              </a:rPr>
              <a:t>integrate qualitative forms of data into GIS</a:t>
            </a:r>
            <a:r>
              <a:rPr lang="en-US" sz="2000" dirty="0">
                <a:latin typeface="Lucida Sans" panose="020B0602030504020204" pitchFamily="34" charset="0"/>
              </a:rPr>
              <a:t>, develop and support qualitative approaches to building knowledge and explanation with GIS, </a:t>
            </a:r>
            <a:r>
              <a:rPr lang="en-US" sz="2000" u="sng" dirty="0">
                <a:latin typeface="Lucida Sans" panose="020B0602030504020204" pitchFamily="34" charset="0"/>
              </a:rPr>
              <a:t>use GIS in research that emerges from multiple or hybrid epistemologies</a:t>
            </a:r>
            <a:r>
              <a:rPr lang="en-US" sz="2000" dirty="0">
                <a:latin typeface="Lucida Sans" panose="020B0602030504020204" pitchFamily="34" charset="0"/>
              </a:rPr>
              <a:t>, and theorize previously unrecognized forms of social </a:t>
            </a:r>
            <a:r>
              <a:rPr lang="en-US" sz="2000" dirty="0" smtClean="0">
                <a:latin typeface="Lucida Sans" panose="020B0602030504020204" pitchFamily="34" charset="0"/>
              </a:rPr>
              <a:t>knowledge” </a:t>
            </a:r>
            <a:r>
              <a:rPr lang="en-US" sz="2000" dirty="0">
                <a:latin typeface="Lucida Sans" panose="020B0602030504020204" pitchFamily="34" charset="0"/>
              </a:rPr>
              <a:t>(Elwood </a:t>
            </a:r>
            <a:r>
              <a:rPr lang="en-US" sz="2000" dirty="0" smtClean="0">
                <a:latin typeface="Lucida Sans" panose="020B0602030504020204" pitchFamily="34" charset="0"/>
              </a:rPr>
              <a:t>&amp; Cope </a:t>
            </a:r>
            <a:r>
              <a:rPr lang="en-US" sz="2000" dirty="0">
                <a:latin typeface="Lucida Sans" panose="020B0602030504020204" pitchFamily="34" charset="0"/>
              </a:rPr>
              <a:t>2009, p. 2)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Lucida Sans" panose="020B0602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Lucida Sans" panose="020B0602030504020204" pitchFamily="34" charset="0"/>
              </a:rPr>
              <a:t>Display descriptive information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Lucida Sans" panose="020B0602030504020204" pitchFamily="34" charset="0"/>
              </a:rPr>
              <a:t>Captures human experience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Lucida Sans" panose="020B0602030504020204" pitchFamily="34" charset="0"/>
              </a:rPr>
              <a:t>Mixed </a:t>
            </a:r>
            <a:r>
              <a:rPr lang="en-US" sz="2000" dirty="0" smtClean="0">
                <a:latin typeface="Lucida Sans" panose="020B0602030504020204" pitchFamily="34" charset="0"/>
              </a:rPr>
              <a:t>methods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651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691"/>
            <a:ext cx="8839200" cy="796117"/>
          </a:xfrm>
        </p:spPr>
        <p:txBody>
          <a:bodyPr/>
          <a:lstStyle/>
          <a:p>
            <a:r>
              <a:rPr lang="en-US" sz="3600" b="1" dirty="0" smtClean="0">
                <a:latin typeface="Lucida Console" panose="020B0609040504020204" pitchFamily="49" charset="0"/>
              </a:rPr>
              <a:t/>
            </a:r>
            <a:br>
              <a:rPr lang="en-US" sz="3600" b="1" dirty="0" smtClean="0">
                <a:latin typeface="Lucida Console" panose="020B0609040504020204" pitchFamily="49" charset="0"/>
              </a:rPr>
            </a:br>
            <a:r>
              <a:rPr lang="en-US" sz="3600" b="1" dirty="0" smtClean="0">
                <a:latin typeface="Lucida Console" panose="020B0609040504020204" pitchFamily="49" charset="0"/>
              </a:rPr>
              <a:t>Example 1:</a:t>
            </a:r>
            <a:r>
              <a:rPr lang="en-US" sz="3600" b="1" dirty="0">
                <a:latin typeface="Lucida Console" panose="020B0609040504020204" pitchFamily="49" charset="0"/>
              </a:rPr>
              <a:t> </a:t>
            </a:r>
            <a:r>
              <a:rPr lang="en-US" sz="3600" b="1" dirty="0" smtClean="0">
                <a:latin typeface="Lucida Console" panose="020B0609040504020204" pitchFamily="49" charset="0"/>
              </a:rPr>
              <a:t>Mapping </a:t>
            </a:r>
            <a:r>
              <a:rPr lang="en-US" sz="3600" b="1" dirty="0">
                <a:latin typeface="Lucida Console" panose="020B0609040504020204" pitchFamily="49" charset="0"/>
              </a:rPr>
              <a:t>the urban asthma </a:t>
            </a:r>
            <a:r>
              <a:rPr lang="en-US" sz="3600" b="1" dirty="0" smtClean="0">
                <a:latin typeface="Lucida Console" panose="020B0609040504020204" pitchFamily="49" charset="0"/>
              </a:rPr>
              <a:t>experience</a:t>
            </a:r>
            <a:endParaRPr lang="en-US" sz="3600" b="1" dirty="0">
              <a:latin typeface="Lucida Console" panose="020B0609040504020204" pitchFamily="49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14573" y="1600200"/>
            <a:ext cx="8534400" cy="441047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Lucida Sans" panose="020B0602030504020204" pitchFamily="34" charset="0"/>
              </a:rPr>
              <a:t>Interviews explored asthma management challenges</a:t>
            </a:r>
            <a:endParaRPr lang="en-US" sz="2400" dirty="0">
              <a:latin typeface="Lucida Sans" panose="020B0602030504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>
                <a:latin typeface="Lucida Sans" panose="020B0602030504020204" pitchFamily="34" charset="0"/>
              </a:rPr>
              <a:t>Dirt, emotions, and environmental </a:t>
            </a:r>
            <a:r>
              <a:rPr lang="en-US" sz="2400" dirty="0" smtClean="0">
                <a:latin typeface="Lucida Sans" panose="020B0602030504020204" pitchFamily="34" charset="0"/>
              </a:rPr>
              <a:t>triggers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>
                <a:latin typeface="Lucida Sans" panose="020B0602030504020204" pitchFamily="34" charset="0"/>
              </a:rPr>
              <a:t>M</a:t>
            </a:r>
            <a:r>
              <a:rPr lang="en-US" sz="2400" dirty="0" smtClean="0">
                <a:latin typeface="Lucida Sans" panose="020B0602030504020204" pitchFamily="34" charset="0"/>
              </a:rPr>
              <a:t>ap </a:t>
            </a:r>
            <a:r>
              <a:rPr lang="en-US" sz="2400" dirty="0">
                <a:latin typeface="Lucida Sans" panose="020B0602030504020204" pitchFamily="34" charset="0"/>
              </a:rPr>
              <a:t>of perceived risk to asthma </a:t>
            </a:r>
            <a:r>
              <a:rPr lang="en-US" sz="2400" dirty="0" smtClean="0">
                <a:latin typeface="Lucida Sans" panose="020B0602030504020204" pitchFamily="34" charset="0"/>
              </a:rPr>
              <a:t>control</a:t>
            </a:r>
            <a:endParaRPr lang="en-US" sz="2400" dirty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1200" dirty="0" smtClean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1200" dirty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1200" dirty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1200" dirty="0" smtClean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1200" dirty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1200" dirty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r>
              <a:rPr lang="en-US" sz="1200" dirty="0" err="1" smtClean="0">
                <a:latin typeface="Lucida Sans" panose="020B0602030504020204" pitchFamily="34" charset="0"/>
              </a:rPr>
              <a:t>Keddem</a:t>
            </a:r>
            <a:r>
              <a:rPr lang="en-US" sz="1200" dirty="0">
                <a:latin typeface="Lucida Sans" panose="020B0602030504020204" pitchFamily="34" charset="0"/>
              </a:rPr>
              <a:t>, S., </a:t>
            </a:r>
            <a:r>
              <a:rPr lang="en-US" sz="1200" dirty="0" err="1">
                <a:latin typeface="Lucida Sans" panose="020B0602030504020204" pitchFamily="34" charset="0"/>
              </a:rPr>
              <a:t>Barg</a:t>
            </a:r>
            <a:r>
              <a:rPr lang="en-US" sz="1200" dirty="0">
                <a:latin typeface="Lucida Sans" panose="020B0602030504020204" pitchFamily="34" charset="0"/>
              </a:rPr>
              <a:t>, F. K., </a:t>
            </a:r>
            <a:r>
              <a:rPr lang="en-US" sz="1200" dirty="0" err="1">
                <a:latin typeface="Lucida Sans" panose="020B0602030504020204" pitchFamily="34" charset="0"/>
              </a:rPr>
              <a:t>Glanz</a:t>
            </a:r>
            <a:r>
              <a:rPr lang="en-US" sz="1200" dirty="0">
                <a:latin typeface="Lucida Sans" panose="020B0602030504020204" pitchFamily="34" charset="0"/>
              </a:rPr>
              <a:t>, K., Jackson, T., Green, S., &amp; George, M. (2015). Mapping the urban asthma experience: Using qualitative GIS to understand contextual factors affecting asthma control. </a:t>
            </a:r>
            <a:r>
              <a:rPr lang="en-US" sz="1200" i="1" dirty="0">
                <a:latin typeface="Lucida Sans" panose="020B0602030504020204" pitchFamily="34" charset="0"/>
              </a:rPr>
              <a:t>Social </a:t>
            </a:r>
            <a:r>
              <a:rPr lang="en-US" sz="1200" i="1" dirty="0" smtClean="0">
                <a:latin typeface="Lucida Sans" panose="020B0602030504020204" pitchFamily="34" charset="0"/>
              </a:rPr>
              <a:t>Science </a:t>
            </a:r>
            <a:r>
              <a:rPr lang="en-US" sz="1200" i="1" dirty="0">
                <a:latin typeface="Lucida Sans" panose="020B0602030504020204" pitchFamily="34" charset="0"/>
              </a:rPr>
              <a:t>&amp; </a:t>
            </a:r>
            <a:r>
              <a:rPr lang="en-US" sz="1200" i="1" dirty="0" smtClean="0">
                <a:latin typeface="Lucida Sans" panose="020B0602030504020204" pitchFamily="34" charset="0"/>
              </a:rPr>
              <a:t>Medicine</a:t>
            </a:r>
            <a:r>
              <a:rPr lang="en-US" sz="1200" dirty="0">
                <a:latin typeface="Lucida Sans" panose="020B0602030504020204" pitchFamily="34" charset="0"/>
              </a:rPr>
              <a:t>, </a:t>
            </a:r>
            <a:r>
              <a:rPr lang="en-US" sz="1200" i="1" dirty="0">
                <a:latin typeface="Lucida Sans" panose="020B0602030504020204" pitchFamily="34" charset="0"/>
              </a:rPr>
              <a:t>140</a:t>
            </a:r>
            <a:r>
              <a:rPr lang="en-US" sz="1200" dirty="0">
                <a:latin typeface="Lucida Sans" panose="020B0602030504020204" pitchFamily="34" charset="0"/>
              </a:rPr>
              <a:t>, 9-17.</a:t>
            </a:r>
            <a:endParaRPr lang="en-US" sz="1200" dirty="0" smtClean="0">
              <a:latin typeface="Lucida Sans" panose="020B0602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Asthma, Inhaler, Breathing, Health, Medical, 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26" y="2667000"/>
            <a:ext cx="2507456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503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8" y="18087"/>
            <a:ext cx="8382000" cy="60175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1828800"/>
            <a:ext cx="12954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10400" y="2895600"/>
            <a:ext cx="1676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3429000"/>
            <a:ext cx="1905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 advTm="5246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2" y="22786"/>
            <a:ext cx="4173028" cy="5968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14400"/>
            <a:ext cx="4203044" cy="4384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072" y="474451"/>
            <a:ext cx="5105400" cy="52833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Click="0" advTm="3189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17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Lucida Console" panose="020B0609040504020204" pitchFamily="49" charset="0"/>
              </a:rPr>
              <a:t>Example 2: </a:t>
            </a:r>
            <a:r>
              <a:rPr lang="en-US" b="1" dirty="0">
                <a:latin typeface="Lucida Console" panose="020B0609040504020204" pitchFamily="49" charset="0"/>
              </a:rPr>
              <a:t>Sketch </a:t>
            </a:r>
            <a:r>
              <a:rPr lang="en-US" b="1" dirty="0" smtClean="0">
                <a:latin typeface="Lucida Console" panose="020B0609040504020204" pitchFamily="49" charset="0"/>
              </a:rPr>
              <a:t>Maps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6388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Lucida Sans" panose="020B0602030504020204" pitchFamily="34" charset="0"/>
              </a:rPr>
              <a:t>Digitized sketch maps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Lucida Sans" panose="020B0602030504020204" pitchFamily="34" charset="0"/>
            </a:endParaRPr>
          </a:p>
          <a:p>
            <a:pPr eaLnBrk="1" hangingPunct="1"/>
            <a:r>
              <a:rPr lang="en-US" sz="2800" dirty="0" smtClean="0">
                <a:latin typeface="Lucida Sans" panose="020B0602030504020204" pitchFamily="34" charset="0"/>
              </a:rPr>
              <a:t>Overlay </a:t>
            </a:r>
            <a:r>
              <a:rPr lang="en-US" sz="2800" dirty="0">
                <a:latin typeface="Lucida Sans" panose="020B0602030504020204" pitchFamily="34" charset="0"/>
              </a:rPr>
              <a:t>analysis of public space </a:t>
            </a:r>
            <a:r>
              <a:rPr lang="en-US" sz="2800" dirty="0" smtClean="0">
                <a:latin typeface="Lucida Sans" panose="020B0602030504020204" pitchFamily="34" charset="0"/>
              </a:rPr>
              <a:t>experiences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Lucida Sans" panose="020B0602030504020204" pitchFamily="34" charset="0"/>
            </a:endParaRPr>
          </a:p>
          <a:p>
            <a:pPr marL="0" indent="0" eaLnBrk="1" hangingPunct="1">
              <a:buNone/>
            </a:pPr>
            <a:r>
              <a:rPr lang="en-US" sz="1400" dirty="0" err="1">
                <a:latin typeface="Lucida Sans" panose="020B0602030504020204" pitchFamily="34" charset="0"/>
              </a:rPr>
              <a:t>Boschmann</a:t>
            </a:r>
            <a:r>
              <a:rPr lang="en-US" sz="1400" dirty="0">
                <a:latin typeface="Lucida Sans" panose="020B0602030504020204" pitchFamily="34" charset="0"/>
              </a:rPr>
              <a:t>, E. E., &amp; </a:t>
            </a:r>
            <a:r>
              <a:rPr lang="en-US" sz="1400" dirty="0" err="1">
                <a:latin typeface="Lucida Sans" panose="020B0602030504020204" pitchFamily="34" charset="0"/>
              </a:rPr>
              <a:t>Cubbon</a:t>
            </a:r>
            <a:r>
              <a:rPr lang="en-US" sz="1400" dirty="0">
                <a:latin typeface="Lucida Sans" panose="020B0602030504020204" pitchFamily="34" charset="0"/>
              </a:rPr>
              <a:t>, E. (2014). Sketch maps and qualitative GIS: Using cartographies of individual spatial narratives in geographic research. </a:t>
            </a:r>
            <a:r>
              <a:rPr lang="en-US" sz="1400" i="1" dirty="0">
                <a:latin typeface="Lucida Sans" panose="020B0602030504020204" pitchFamily="34" charset="0"/>
              </a:rPr>
              <a:t>The Professional Geographer</a:t>
            </a:r>
            <a:r>
              <a:rPr lang="en-US" sz="1400" dirty="0">
                <a:latin typeface="Lucida Sans" panose="020B0602030504020204" pitchFamily="34" charset="0"/>
              </a:rPr>
              <a:t>, </a:t>
            </a:r>
            <a:r>
              <a:rPr lang="en-US" sz="1400" i="1" dirty="0">
                <a:latin typeface="Lucida Sans" panose="020B0602030504020204" pitchFamily="34" charset="0"/>
              </a:rPr>
              <a:t>66</a:t>
            </a:r>
            <a:r>
              <a:rPr lang="en-US" sz="1400" dirty="0">
                <a:latin typeface="Lucida Sans" panose="020B0602030504020204" pitchFamily="34" charset="0"/>
              </a:rPr>
              <a:t>(2), 236-248.</a:t>
            </a:r>
            <a:endParaRPr lang="en-US" sz="1400" dirty="0" smtClean="0">
              <a:latin typeface="Lucida Sans" panose="020B0602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43" y="1752600"/>
            <a:ext cx="3065857" cy="3065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485020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“Drawing Hands”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M.C. Escher (1948)</a:t>
            </a:r>
            <a:endParaRPr lang="en-US" sz="14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3834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634778"/>
            <a:ext cx="8521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Sketch map of perceived safety from LGBT-identified interviewee - St</a:t>
            </a:r>
            <a:r>
              <a:rPr lang="en-US" sz="1600" dirty="0">
                <a:solidFill>
                  <a:schemeClr val="bg1"/>
                </a:solidFill>
                <a:latin typeface="Lucida Sans" panose="020B0602030504020204" pitchFamily="34" charset="0"/>
              </a:rPr>
              <a:t>. Louis, </a:t>
            </a:r>
            <a:r>
              <a:rPr lang="en-US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MO</a:t>
            </a:r>
            <a:endParaRPr lang="en-US" sz="1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2032"/>
            <a:ext cx="8521153" cy="5646810"/>
          </a:xfrm>
          <a:prstGeom prst="rect">
            <a:avLst/>
          </a:prstGeom>
        </p:spPr>
      </p:pic>
    </p:spTree>
  </p:cSld>
  <p:clrMapOvr>
    <a:masterClrMapping/>
  </p:clrMapOvr>
  <p:transition advClick="0" advTm="607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9313"/>
            <a:ext cx="8839200" cy="115411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Lucida Console" panose="020B0609040504020204" pitchFamily="49" charset="0"/>
              </a:rPr>
              <a:t>Digital Scholarship:</a:t>
            </a:r>
            <a:br>
              <a:rPr lang="en-US" sz="3600" b="1" dirty="0" smtClean="0">
                <a:latin typeface="Lucida Console" panose="020B0609040504020204" pitchFamily="49" charset="0"/>
              </a:rPr>
            </a:br>
            <a:r>
              <a:rPr lang="en-US" sz="3600" b="1" dirty="0" smtClean="0">
                <a:latin typeface="Lucida Console" panose="020B0609040504020204" pitchFamily="49" charset="0"/>
              </a:rPr>
              <a:t>ESRI Story Maps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57" y="1768719"/>
            <a:ext cx="9144000" cy="3260481"/>
          </a:xfrm>
          <a:prstGeom prst="rect">
            <a:avLst/>
          </a:prstGeom>
        </p:spPr>
      </p:pic>
    </p:spTree>
  </p:cSld>
  <p:clrMapOvr>
    <a:masterClrMapping/>
  </p:clrMapOvr>
  <p:transition advClick="0" advTm="3910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3.5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9|3.2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428</Words>
  <Application>Microsoft Office PowerPoint</Application>
  <PresentationFormat>On-screen Show (4:3)</PresentationFormat>
  <Paragraphs>79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Encode Sans Normal</vt:lpstr>
      <vt:lpstr>Lucida Console</vt:lpstr>
      <vt:lpstr>Lucida Sans</vt:lpstr>
      <vt:lpstr>Lucida Sans Unicode</vt:lpstr>
      <vt:lpstr>1_Default Design</vt:lpstr>
      <vt:lpstr>Tech Talk: Qualitative GIS and ESRI Story Maps</vt:lpstr>
      <vt:lpstr>“Typical” GIS…</vt:lpstr>
      <vt:lpstr>Qualitative GIS</vt:lpstr>
      <vt:lpstr> Example 1: Mapping the urban asthma experience</vt:lpstr>
      <vt:lpstr>PowerPoint Presentation</vt:lpstr>
      <vt:lpstr>PowerPoint Presentation</vt:lpstr>
      <vt:lpstr>Example 2: Sketch Maps</vt:lpstr>
      <vt:lpstr>PowerPoint Presentation</vt:lpstr>
      <vt:lpstr>Digital Scholarship: ESRI Story Maps</vt:lpstr>
      <vt:lpstr>Story Map Atlas: A World of Forests</vt:lpstr>
      <vt:lpstr>Story Map Spyglass: The London Time Machine</vt:lpstr>
      <vt:lpstr>Story Map Tour: Pioneer Square and the Making of Queer Seattle</vt:lpstr>
      <vt:lpstr>Beyond the Web!  Julian Barr now gives live tours of this Story Map!</vt:lpstr>
      <vt:lpstr>Shameless Plug…</vt:lpstr>
      <vt:lpstr>Questions?</vt:lpstr>
      <vt:lpstr>Works Cited</vt:lpstr>
    </vt:vector>
  </TitlesOfParts>
  <Company>RR Donnelley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Theodore Davenport</cp:lastModifiedBy>
  <cp:revision>63</cp:revision>
  <dcterms:created xsi:type="dcterms:W3CDTF">2010-02-23T00:58:46Z</dcterms:created>
  <dcterms:modified xsi:type="dcterms:W3CDTF">2019-05-13T20:26:02Z</dcterms:modified>
</cp:coreProperties>
</file>