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56" autoAdjust="0"/>
    <p:restoredTop sz="94660"/>
  </p:normalViewPr>
  <p:slideViewPr>
    <p:cSldViewPr>
      <p:cViewPr varScale="1">
        <p:scale>
          <a:sx n="107" d="100"/>
          <a:sy n="107" d="100"/>
        </p:scale>
        <p:origin x="78"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9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CA4D3-5603-4E7F-A7BB-26C226AEC5C3}" type="datetimeFigureOut">
              <a:rPr lang="en-US" smtClean="0"/>
              <a:t>5/29/19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D89D9-AB52-4193-919F-9761E2DE2F31}" type="slidenum">
              <a:rPr lang="en-US" smtClean="0"/>
              <a:t>‹#›</a:t>
            </a:fld>
            <a:endParaRPr lang="en-US"/>
          </a:p>
        </p:txBody>
      </p:sp>
    </p:spTree>
    <p:extLst>
      <p:ext uri="{BB962C8B-B14F-4D97-AF65-F5344CB8AC3E}">
        <p14:creationId xmlns:p14="http://schemas.microsoft.com/office/powerpoint/2010/main" val="53973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Coastal</a:t>
            </a:r>
            <a:r>
              <a:rPr lang="en-US" baseline="0" dirty="0"/>
              <a:t> o</a:t>
            </a:r>
            <a:r>
              <a:rPr lang="en-US" dirty="0"/>
              <a:t>ceans are critical habitat for many marine and estuarine organisms,</a:t>
            </a:r>
            <a:r>
              <a:rPr lang="en-US" baseline="0" dirty="0"/>
              <a:t> provide half of overall oceanic productivity while only accounting for 10% of ocean surface area, and serve as our direct access point to the ocean. It is critical that we understand these areas of the seas, for safety in navigation and protection of environmentally vulnerable areas,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2</a:t>
            </a:fld>
            <a:endParaRPr lang="en-US"/>
          </a:p>
        </p:txBody>
      </p:sp>
    </p:spTree>
    <p:extLst>
      <p:ext uri="{BB962C8B-B14F-4D97-AF65-F5344CB8AC3E}">
        <p14:creationId xmlns:p14="http://schemas.microsoft.com/office/powerpoint/2010/main" val="221439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Visually,</a:t>
            </a:r>
            <a:r>
              <a:rPr lang="en-US" baseline="0" dirty="0"/>
              <a:t> these two layers are different, but quantifying this difference is important for optimal clarity and layer choice when processing data that could present a danger if incorrectly mapped (for example, sunken structures in commercially trafficked bays).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11</a:t>
            </a:fld>
            <a:endParaRPr lang="en-US"/>
          </a:p>
        </p:txBody>
      </p:sp>
    </p:spTree>
    <p:extLst>
      <p:ext uri="{BB962C8B-B14F-4D97-AF65-F5344CB8AC3E}">
        <p14:creationId xmlns:p14="http://schemas.microsoft.com/office/powerpoint/2010/main" val="164074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Both layers were exported into ArcGIS, which is a global software package used for making maps and analyzing spatial information. These are the two resulting </a:t>
            </a:r>
            <a:r>
              <a:rPr lang="en-US" baseline="0" dirty="0" err="1"/>
              <a:t>rasters</a:t>
            </a:r>
            <a:r>
              <a:rPr lang="en-US" baseline="0" dirty="0"/>
              <a:t> from that export, clipped to the same size.</a:t>
            </a:r>
            <a:endParaRPr lang="en-US" dirty="0"/>
          </a:p>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12</a:t>
            </a:fld>
            <a:endParaRPr lang="en-US"/>
          </a:p>
        </p:txBody>
      </p:sp>
    </p:spTree>
    <p:extLst>
      <p:ext uri="{BB962C8B-B14F-4D97-AF65-F5344CB8AC3E}">
        <p14:creationId xmlns:p14="http://schemas.microsoft.com/office/powerpoint/2010/main" val="105221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little</a:t>
            </a:r>
            <a:r>
              <a:rPr lang="en-US" baseline="0" dirty="0"/>
              <a:t> difference between these two layers that can be detected by the human eye, however, tools within ArcGIS are able to quantify the minute differences in spatial layout that could mean the difference between an uneventful cruise and a sunken ship. Additionally, the following technique could easily be applied to changeable surfaces that are variable over time, to quantify how much a particular surface has shifted due to long periods of time or immediate physical perturbation, such as storms or landslides.</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13</a:t>
            </a:fld>
            <a:endParaRPr lang="en-US"/>
          </a:p>
        </p:txBody>
      </p:sp>
    </p:spTree>
    <p:extLst>
      <p:ext uri="{BB962C8B-B14F-4D97-AF65-F5344CB8AC3E}">
        <p14:creationId xmlns:p14="http://schemas.microsoft.com/office/powerpoint/2010/main" val="371291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little</a:t>
            </a:r>
            <a:r>
              <a:rPr lang="en-US" baseline="0" dirty="0"/>
              <a:t> difference between these two layers that can be detected by the human eye, however, tools within ArcGIS are able to quantify the minute differences in spatial layout that could mean the difference between an uneventful cruise and a sunken ship. Additionally, the following technique could easily be applied to changeable surfaces that are variable over time, to quantify how much a particular surface has shifted due to long periods of time or immediate physical perturbation, such as storms or landslides.</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14</a:t>
            </a:fld>
            <a:endParaRPr lang="en-US"/>
          </a:p>
        </p:txBody>
      </p:sp>
    </p:spTree>
    <p:extLst>
      <p:ext uri="{BB962C8B-B14F-4D97-AF65-F5344CB8AC3E}">
        <p14:creationId xmlns:p14="http://schemas.microsoft.com/office/powerpoint/2010/main" val="141519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is the result of one raster layer subtracted from another, specifically the CUBE layer subtracted from the Swath Angle. The image was then reclassified using the reclassify tool in ArcGIS to colors reflecting five standard deviations away from the mean in a positive and negative direction. The areas with the highest standard deviation are covered in red, on the starboard side of the plane, and you’ll remember that this is the area furthest away from the seabed due to settling over time.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15</a:t>
            </a:fld>
            <a:endParaRPr lang="en-US"/>
          </a:p>
        </p:txBody>
      </p:sp>
    </p:spTree>
    <p:extLst>
      <p:ext uri="{BB962C8B-B14F-4D97-AF65-F5344CB8AC3E}">
        <p14:creationId xmlns:p14="http://schemas.microsoft.com/office/powerpoint/2010/main" val="3071524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is the result of one raster layer subtracted from another, specifically the CUBE layer subtracted from the Swath Angle. The image was then reclassified using the reclassify tool in ArcGIS to colors reflecting five standard deviations away from the mean in a positive and negative direction. The areas with the highest standard deviation are covered in red, on the starboard side of the plane, and you’ll remember that this is the area furthest away from the seabed due to settling over time.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16</a:t>
            </a:fld>
            <a:endParaRPr lang="en-US"/>
          </a:p>
        </p:txBody>
      </p:sp>
    </p:spTree>
    <p:extLst>
      <p:ext uri="{BB962C8B-B14F-4D97-AF65-F5344CB8AC3E}">
        <p14:creationId xmlns:p14="http://schemas.microsoft.com/office/powerpoint/2010/main" val="209047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analytics is to apply the </a:t>
            </a:r>
            <a:r>
              <a:rPr lang="en-US" dirty="0" err="1"/>
              <a:t>Hillshade</a:t>
            </a:r>
            <a:r>
              <a:rPr lang="en-US" dirty="0"/>
              <a:t> layer within ArcGIS, which allows us to investigate</a:t>
            </a:r>
            <a:r>
              <a:rPr lang="en-US" baseline="0" dirty="0"/>
              <a:t> the orientation of surface details relative to neighbors, and quantify light tangent differences. This is an interesting image, but it’s not necessarily more effective than just looking at CUBE.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17</a:t>
            </a:fld>
            <a:endParaRPr lang="en-US"/>
          </a:p>
        </p:txBody>
      </p:sp>
    </p:spTree>
    <p:extLst>
      <p:ext uri="{BB962C8B-B14F-4D97-AF65-F5344CB8AC3E}">
        <p14:creationId xmlns:p14="http://schemas.microsoft.com/office/powerpoint/2010/main" val="176012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the real strength of this comes when we modify properties of the </a:t>
            </a:r>
            <a:r>
              <a:rPr lang="en-US" baseline="0" dirty="0" err="1"/>
              <a:t>Hillshade</a:t>
            </a:r>
            <a:r>
              <a:rPr lang="en-US" baseline="0" dirty="0"/>
              <a:t> raster. The raster is reclassified to 5 new color classes, with break points between bins manually adjusted. The image now shows a truncated visual distribution of values according to tangent light on the object. Within the reclassification statistics, we gain quantified information on solar angle, which is a sliding scale of azimuth intensity. The highest intensity value is 254 out of 256, which is changed from 360 to account for a base 2 system. This value is located on the starboard wing, indicating that it is the highest point on the plane.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18</a:t>
            </a:fld>
            <a:endParaRPr lang="en-US"/>
          </a:p>
        </p:txBody>
      </p:sp>
    </p:spTree>
    <p:extLst>
      <p:ext uri="{BB962C8B-B14F-4D97-AF65-F5344CB8AC3E}">
        <p14:creationId xmlns:p14="http://schemas.microsoft.com/office/powerpoint/2010/main" val="323619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the real strength of this comes when we modify properties of the </a:t>
            </a:r>
            <a:r>
              <a:rPr lang="en-US" baseline="0" dirty="0" err="1"/>
              <a:t>Hillshade</a:t>
            </a:r>
            <a:r>
              <a:rPr lang="en-US" baseline="0" dirty="0"/>
              <a:t> raster. The raster is reclassified to 5 new color classes, with break points between bins manually adjusted. The image now shows a truncated visual distribution of values according to tangent light on the object. Within the reclassification statistics, we gain quantified information on solar angle, which is a sliding scale of azimuth intensity. The highest intensity value is 254 out of 256, which is changed from 360 to account for a base 2 system. This value is located on the starboard wing, indicating that it is the highest point on the </a:t>
            </a:r>
            <a:r>
              <a:rPr lang="en-US" baseline="0"/>
              <a:t>plane.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19</a:t>
            </a:fld>
            <a:endParaRPr lang="en-US"/>
          </a:p>
        </p:txBody>
      </p:sp>
    </p:spTree>
    <p:extLst>
      <p:ext uri="{BB962C8B-B14F-4D97-AF65-F5344CB8AC3E}">
        <p14:creationId xmlns:p14="http://schemas.microsoft.com/office/powerpoint/2010/main" val="378143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a:t>
            </a:r>
            <a:r>
              <a:rPr lang="en-US" baseline="0" dirty="0"/>
              <a:t> can pretty confidently state that the CUBE algorithm provides a more accurate picture of the seafloor than swath angle, determined by the lack of deviations from the mean value when the raster layers were subtracted. Additionally, the algorithm automatically deletes many visual issues that would otherwise need to be sorted out </a:t>
            </a:r>
            <a:r>
              <a:rPr lang="en-US" baseline="0"/>
              <a:t>by hand.</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20</a:t>
            </a:fld>
            <a:endParaRPr lang="en-US"/>
          </a:p>
        </p:txBody>
      </p:sp>
    </p:spTree>
    <p:extLst>
      <p:ext uri="{BB962C8B-B14F-4D97-AF65-F5344CB8AC3E}">
        <p14:creationId xmlns:p14="http://schemas.microsoft.com/office/powerpoint/2010/main" val="386946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Coastal</a:t>
            </a:r>
            <a:r>
              <a:rPr lang="en-US" baseline="0" dirty="0"/>
              <a:t> o</a:t>
            </a:r>
            <a:r>
              <a:rPr lang="en-US" dirty="0"/>
              <a:t>ceans are critical habitat for many marine and estuarine organisms,</a:t>
            </a:r>
            <a:r>
              <a:rPr lang="en-US" baseline="0" dirty="0"/>
              <a:t> provide half of overall oceanic productivity while only accounting for 10% of ocean surface area, and serve as our direct access point to the ocean. It is critical that we understand these areas of the seas, for safety in navigation and protection of environmentally vulnerable areas. If there’s something to be hit by a vessel, it will probably happen in coastal areas.</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3</a:t>
            </a:fld>
            <a:endParaRPr lang="en-US"/>
          </a:p>
        </p:txBody>
      </p:sp>
    </p:spTree>
    <p:extLst>
      <p:ext uri="{BB962C8B-B14F-4D97-AF65-F5344CB8AC3E}">
        <p14:creationId xmlns:p14="http://schemas.microsoft.com/office/powerpoint/2010/main" val="8818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project maps a workflow</a:t>
            </a:r>
            <a:r>
              <a:rPr lang="en-US" baseline="0" dirty="0"/>
              <a:t> process used in shallow-water hydrographic mapping, from shipboard acquisition to post-processing analytical techniques, specifically workflow alternative data that </a:t>
            </a:r>
            <a:r>
              <a:rPr lang="en-US" baseline="0" dirty="0" err="1"/>
              <a:t>detectsquantitative</a:t>
            </a:r>
            <a:r>
              <a:rPr lang="en-US" baseline="0" dirty="0"/>
              <a:t> change detection in base surfaces over time, and could serve as aid in navigation. A </a:t>
            </a:r>
            <a:r>
              <a:rPr lang="en-US" baseline="0" dirty="0" err="1"/>
              <a:t>kongsberg</a:t>
            </a:r>
            <a:r>
              <a:rPr lang="en-US" baseline="0" dirty="0"/>
              <a:t> em2040 </a:t>
            </a:r>
            <a:r>
              <a:rPr lang="en-US" baseline="0" dirty="0" err="1"/>
              <a:t>multibeam</a:t>
            </a:r>
            <a:r>
              <a:rPr lang="en-US" baseline="0" dirty="0"/>
              <a:t> sonar was used in order to produce high resolution imagery of the seafloor.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4</a:t>
            </a:fld>
            <a:endParaRPr lang="en-US"/>
          </a:p>
        </p:txBody>
      </p:sp>
    </p:spTree>
    <p:extLst>
      <p:ext uri="{BB962C8B-B14F-4D97-AF65-F5344CB8AC3E}">
        <p14:creationId xmlns:p14="http://schemas.microsoft.com/office/powerpoint/2010/main" val="86340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project maps a workflow</a:t>
            </a:r>
            <a:r>
              <a:rPr lang="en-US" baseline="0" dirty="0"/>
              <a:t> process used in shallow-water hydrographic mapping, from shipboard acquisition to post-processing analytical techniques, specifically workflow alternative data that </a:t>
            </a:r>
            <a:r>
              <a:rPr lang="en-US" baseline="0" dirty="0" err="1"/>
              <a:t>detectsquantitative</a:t>
            </a:r>
            <a:r>
              <a:rPr lang="en-US" baseline="0" dirty="0"/>
              <a:t> change detection in base surfaces over time, and could serve as aid in navigation. A </a:t>
            </a:r>
            <a:r>
              <a:rPr lang="en-US" baseline="0" dirty="0" err="1"/>
              <a:t>kongsberg</a:t>
            </a:r>
            <a:r>
              <a:rPr lang="en-US" baseline="0" dirty="0"/>
              <a:t> em2040 </a:t>
            </a:r>
            <a:r>
              <a:rPr lang="en-US" baseline="0" dirty="0" err="1"/>
              <a:t>multibeam</a:t>
            </a:r>
            <a:r>
              <a:rPr lang="en-US" baseline="0" dirty="0"/>
              <a:t> sonar was used in order to produce high resolution imagery of the seafloor. </a:t>
            </a:r>
            <a:endParaRPr lang="en-US" dirty="0"/>
          </a:p>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5</a:t>
            </a:fld>
            <a:endParaRPr lang="en-US"/>
          </a:p>
        </p:txBody>
      </p:sp>
    </p:spTree>
    <p:extLst>
      <p:ext uri="{BB962C8B-B14F-4D97-AF65-F5344CB8AC3E}">
        <p14:creationId xmlns:p14="http://schemas.microsoft.com/office/powerpoint/2010/main" val="189140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multibeam</a:t>
            </a:r>
            <a:r>
              <a:rPr lang="en-US" dirty="0"/>
              <a:t> sonar array was pole mounted to R/V </a:t>
            </a:r>
            <a:r>
              <a:rPr lang="en-US" baseline="0" dirty="0"/>
              <a:t>Clifford A Barnes at the University of Washington in Autumn of 2016, and this array was used to survey a sunken PB4Y Navy Bomber, which has been in the lake since 1956.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6</a:t>
            </a:fld>
            <a:endParaRPr lang="en-US"/>
          </a:p>
        </p:txBody>
      </p:sp>
    </p:spTree>
    <p:extLst>
      <p:ext uri="{BB962C8B-B14F-4D97-AF65-F5344CB8AC3E}">
        <p14:creationId xmlns:p14="http://schemas.microsoft.com/office/powerpoint/2010/main" val="252091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processing section of this project</a:t>
            </a:r>
            <a:r>
              <a:rPr lang="en-US" baseline="0" dirty="0"/>
              <a:t> aimed to quantify the differences between two layers used in geospatial analytics through Teledyne CARIS Hips and Sips, a processing software for hydrographic mapping. The first layer is Swath Angle, which renders </a:t>
            </a:r>
            <a:r>
              <a:rPr lang="en-US" baseline="0" dirty="0" err="1"/>
              <a:t>multibeam</a:t>
            </a:r>
            <a:r>
              <a:rPr lang="en-US" baseline="0" dirty="0"/>
              <a:t> data from sonar pings that measure the distance from the ship to the seafloor. You’ll see that this layer shows a spiky surface on the plane, which is unlikely to reflect the actual surface of the sunken object.</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7</a:t>
            </a:fld>
            <a:endParaRPr lang="en-US"/>
          </a:p>
        </p:txBody>
      </p:sp>
    </p:spTree>
    <p:extLst>
      <p:ext uri="{BB962C8B-B14F-4D97-AF65-F5344CB8AC3E}">
        <p14:creationId xmlns:p14="http://schemas.microsoft.com/office/powerpoint/2010/main" val="318715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processing section of this project</a:t>
            </a:r>
            <a:r>
              <a:rPr lang="en-US" baseline="0" dirty="0"/>
              <a:t> aimed to quantify the differences between two layers used in geospatial analytics through Teledyne CARIS Hips and Sips, a processing software for hydrographic mapping. The first layer is Swath Angle, which renders </a:t>
            </a:r>
            <a:r>
              <a:rPr lang="en-US" baseline="0" dirty="0" err="1"/>
              <a:t>multibeam</a:t>
            </a:r>
            <a:r>
              <a:rPr lang="en-US" baseline="0" dirty="0"/>
              <a:t> data from sonar pings that measure the distance from the ship to the seafloor. You’ll see that this layer shows a spiky surface on the plane, which is unlikely to reflect the actual surface of the sunken object.</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8</a:t>
            </a:fld>
            <a:endParaRPr lang="en-US"/>
          </a:p>
        </p:txBody>
      </p:sp>
    </p:spTree>
    <p:extLst>
      <p:ext uri="{BB962C8B-B14F-4D97-AF65-F5344CB8AC3E}">
        <p14:creationId xmlns:p14="http://schemas.microsoft.com/office/powerpoint/2010/main" val="303699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layer is the Combined Uncertainty and Bathymetry Estimator algorithm, or CUBE. This algorithm</a:t>
            </a:r>
            <a:r>
              <a:rPr lang="en-US" baseline="0" dirty="0"/>
              <a:t> uses multiple hypotheses to represent potential depth variances along the seafloor, and fits the best one to a final layout. This image is mapped in 20 cm resolution, and you can immediately see the clarity of the surface, and the lift of the starboard wing, which becomes more obvious in this layer. This would be one example of a possible obstruction changing over time, as the port side wing could be settling into the substrate, constantly changing the lift of the starboard wing.</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9</a:t>
            </a:fld>
            <a:endParaRPr lang="en-US"/>
          </a:p>
        </p:txBody>
      </p:sp>
    </p:spTree>
    <p:extLst>
      <p:ext uri="{BB962C8B-B14F-4D97-AF65-F5344CB8AC3E}">
        <p14:creationId xmlns:p14="http://schemas.microsoft.com/office/powerpoint/2010/main" val="282701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layer is the Combined Uncertainty and Bathymetry Estimator algorithm, or CUBE. This algorithm</a:t>
            </a:r>
            <a:r>
              <a:rPr lang="en-US" baseline="0" dirty="0"/>
              <a:t> uses multiple hypotheses to represent potential depth variances along the seafloor, and fits the best one to a final layout. This image is mapped in 20 cm resolution, and you can immediately see the clarity of the surface, and the lift of the starboard wing, which becomes more obvious in this layer. This would be one example of a possible obstruction changing over time, as the port side wing could be settling into the substrate, constantly changing the lift of the starboard wing.</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10</a:t>
            </a:fld>
            <a:endParaRPr lang="en-US"/>
          </a:p>
        </p:txBody>
      </p:sp>
    </p:spTree>
    <p:extLst>
      <p:ext uri="{BB962C8B-B14F-4D97-AF65-F5344CB8AC3E}">
        <p14:creationId xmlns:p14="http://schemas.microsoft.com/office/powerpoint/2010/main" val="252096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22" name="Rectangle 10"/>
          <p:cNvSpPr>
            <a:spLocks noGrp="1" noChangeArrowheads="1"/>
          </p:cNvSpPr>
          <p:nvPr>
            <p:ph type="ctrTitle"/>
          </p:nvPr>
        </p:nvSpPr>
        <p:spPr>
          <a:xfrm>
            <a:off x="1295400" y="1295400"/>
            <a:ext cx="7467600" cy="1752600"/>
          </a:xfrm>
        </p:spPr>
        <p:txBody>
          <a:bodyPr/>
          <a:lstStyle>
            <a:lvl1pPr>
              <a:defRPr b="1"/>
            </a:lvl1pPr>
          </a:lstStyle>
          <a:p>
            <a:pPr lvl="0"/>
            <a:r>
              <a:rPr lang="en-US" noProof="0" dirty="0"/>
              <a:t>Click to edit Master title style</a:t>
            </a:r>
          </a:p>
        </p:txBody>
      </p:sp>
      <p:sp>
        <p:nvSpPr>
          <p:cNvPr id="13323" name="Rectangle 11"/>
          <p:cNvSpPr>
            <a:spLocks noGrp="1" noChangeArrowheads="1"/>
          </p:cNvSpPr>
          <p:nvPr>
            <p:ph type="subTitle" idx="1"/>
          </p:nvPr>
        </p:nvSpPr>
        <p:spPr>
          <a:xfrm>
            <a:off x="1295400" y="3124200"/>
            <a:ext cx="74676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813090587"/>
      </p:ext>
    </p:extLst>
  </p:cSld>
  <p:clrMapOvr>
    <a:masterClrMapping/>
  </p:clrMapOvr>
  <p:transition advClick="0" advTm="15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738156"/>
      </p:ext>
    </p:extLst>
  </p:cSld>
  <p:clrMapOvr>
    <a:masterClrMapping/>
  </p:clrMapOvr>
  <p:transition advClick="0" advTm="15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1524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524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31362"/>
      </p:ext>
    </p:extLst>
  </p:cSld>
  <p:clrMapOvr>
    <a:masterClrMapping/>
  </p:clrMapOvr>
  <p:transition advClick="0" advTm="15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782852"/>
      </p:ext>
    </p:extLst>
  </p:cSld>
  <p:clrMapOvr>
    <a:masterClrMapping/>
  </p:clrMapOvr>
  <p:transition advClick="0" advTm="15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0496704"/>
      </p:ext>
    </p:extLst>
  </p:cSld>
  <p:clrMapOvr>
    <a:masterClrMapping/>
  </p:clrMapOvr>
  <p:transition advClick="0" advTm="15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917234"/>
      </p:ext>
    </p:extLst>
  </p:cSld>
  <p:clrMapOvr>
    <a:masterClrMapping/>
  </p:clrMapOvr>
  <p:transition advClick="0" advTm="15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613410"/>
      </p:ext>
    </p:extLst>
  </p:cSld>
  <p:clrMapOvr>
    <a:masterClrMapping/>
  </p:clrMapOvr>
  <p:transition advClick="0" advTm="1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2803329"/>
      </p:ext>
    </p:extLst>
  </p:cSld>
  <p:clrMapOvr>
    <a:masterClrMapping/>
  </p:clrMapOvr>
  <p:transition advClick="0" advTm="15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252235"/>
      </p:ext>
    </p:extLst>
  </p:cSld>
  <p:clrMapOvr>
    <a:masterClrMapping/>
  </p:clrMapOvr>
  <p:transition advClick="0" advTm="15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6525394"/>
      </p:ext>
    </p:extLst>
  </p:cSld>
  <p:clrMapOvr>
    <a:masterClrMapping/>
  </p:clrMapOvr>
  <p:transition advClick="0" advTm="15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3352853"/>
      </p:ext>
    </p:extLst>
  </p:cSld>
  <p:clrMapOvr>
    <a:masterClrMapping/>
  </p:clrMapOvr>
  <p:transition advClick="0" advTm="15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Grp="1" noChangeArrowheads="1"/>
          </p:cNvSpPr>
          <p:nvPr>
            <p:ph type="title"/>
          </p:nvPr>
        </p:nvSpPr>
        <p:spPr bwMode="auto">
          <a:xfrm>
            <a:off x="152400" y="152400"/>
            <a:ext cx="88392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11"/>
          <p:cNvSpPr>
            <a:spLocks noGrp="1" noChangeArrowheads="1"/>
          </p:cNvSpPr>
          <p:nvPr>
            <p:ph type="body" idx="1"/>
          </p:nvPr>
        </p:nvSpPr>
        <p:spPr bwMode="auto">
          <a:xfrm>
            <a:off x="152400" y="1447800"/>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10" name="TextBox 9"/>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2017 GIS</a:t>
            </a:r>
          </a:p>
          <a:p>
            <a:pPr algn="ctr"/>
            <a:r>
              <a:rPr lang="en-US" dirty="0">
                <a:solidFill>
                  <a:schemeClr val="bg1"/>
                </a:solidFill>
                <a:latin typeface="Encode Sans Normal" panose="02000000000000000000" pitchFamily="2" charset="0"/>
              </a:rPr>
              <a:t>SYMPOSIUM</a:t>
            </a:r>
          </a:p>
        </p:txBody>
      </p:sp>
    </p:spTree>
  </p:cSld>
  <p:clrMap bg1="lt1" tx1="dk1" bg2="lt2" tx2="dk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advClick="0" advTm="15000">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regina16@uw.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458200" cy="1752600"/>
          </a:xfrm>
        </p:spPr>
        <p:txBody>
          <a:bodyPr/>
          <a:lstStyle/>
          <a:p>
            <a:r>
              <a:rPr lang="en-US" b="0" dirty="0">
                <a:latin typeface="Garamond"/>
                <a:cs typeface="Garamond"/>
              </a:rPr>
              <a:t>Workflow of Shallow-Water Hydrographic Mapping: Acquisition to Post-Processing</a:t>
            </a:r>
          </a:p>
        </p:txBody>
      </p:sp>
      <p:sp>
        <p:nvSpPr>
          <p:cNvPr id="3" name="Subtitle 2"/>
          <p:cNvSpPr>
            <a:spLocks noGrp="1"/>
          </p:cNvSpPr>
          <p:nvPr>
            <p:ph type="subTitle" idx="1"/>
          </p:nvPr>
        </p:nvSpPr>
        <p:spPr>
          <a:xfrm>
            <a:off x="304800" y="3429000"/>
            <a:ext cx="8458200" cy="1752600"/>
          </a:xfrm>
        </p:spPr>
        <p:txBody>
          <a:bodyPr/>
          <a:lstStyle/>
          <a:p>
            <a:r>
              <a:rPr lang="en-US" dirty="0">
                <a:latin typeface="Garamond"/>
                <a:cs typeface="Garamond"/>
              </a:rPr>
              <a:t>Regina Lionheart</a:t>
            </a:r>
          </a:p>
        </p:txBody>
      </p:sp>
    </p:spTree>
    <p:extLst>
      <p:ext uri="{BB962C8B-B14F-4D97-AF65-F5344CB8AC3E}">
        <p14:creationId xmlns:p14="http://schemas.microsoft.com/office/powerpoint/2010/main" val="3677883685"/>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Garamond"/>
                <a:cs typeface="Garamond"/>
              </a:rPr>
              <a:t>Geospatial Analytics: Layers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 name="TextBox 1"/>
          <p:cNvSpPr txBox="1"/>
          <p:nvPr/>
        </p:nvSpPr>
        <p:spPr>
          <a:xfrm>
            <a:off x="3352800" y="1143000"/>
            <a:ext cx="2209800" cy="477054"/>
          </a:xfrm>
          <a:prstGeom prst="rect">
            <a:avLst/>
          </a:prstGeom>
          <a:noFill/>
        </p:spPr>
        <p:txBody>
          <a:bodyPr wrap="square" rtlCol="0">
            <a:spAutoFit/>
          </a:bodyPr>
          <a:lstStyle/>
          <a:p>
            <a:pPr algn="ctr"/>
            <a:r>
              <a:rPr lang="en-US" sz="2500" dirty="0">
                <a:solidFill>
                  <a:srgbClr val="FFFFFF"/>
                </a:solidFill>
                <a:latin typeface="Garamond"/>
                <a:cs typeface="Garamond"/>
              </a:rPr>
              <a:t>CUBE</a:t>
            </a:r>
          </a:p>
        </p:txBody>
      </p:sp>
      <p:pic>
        <p:nvPicPr>
          <p:cNvPr id="4" name="Picture 3"/>
          <p:cNvPicPr>
            <a:picLocks noChangeAspect="1"/>
          </p:cNvPicPr>
          <p:nvPr/>
        </p:nvPicPr>
        <p:blipFill>
          <a:blip r:embed="rId3"/>
          <a:stretch>
            <a:fillRect/>
          </a:stretch>
        </p:blipFill>
        <p:spPr>
          <a:xfrm>
            <a:off x="762000" y="1676400"/>
            <a:ext cx="7620000" cy="4300046"/>
          </a:xfrm>
          <a:prstGeom prst="rect">
            <a:avLst/>
          </a:prstGeom>
        </p:spPr>
      </p:pic>
    </p:spTree>
    <p:extLst>
      <p:ext uri="{BB962C8B-B14F-4D97-AF65-F5344CB8AC3E}">
        <p14:creationId xmlns:p14="http://schemas.microsoft.com/office/powerpoint/2010/main" val="2773857004"/>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Garamond"/>
                <a:cs typeface="Garamond"/>
              </a:rPr>
              <a:t>Geospatial Analytics: Layers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a:blip r:embed="rId3"/>
          <a:stretch>
            <a:fillRect/>
          </a:stretch>
        </p:blipFill>
        <p:spPr>
          <a:xfrm>
            <a:off x="152400" y="1219199"/>
            <a:ext cx="4419600" cy="2519831"/>
          </a:xfrm>
          <a:prstGeom prst="rect">
            <a:avLst/>
          </a:prstGeom>
        </p:spPr>
      </p:pic>
      <p:pic>
        <p:nvPicPr>
          <p:cNvPr id="9" name="Picture 8"/>
          <p:cNvPicPr>
            <a:picLocks noChangeAspect="1"/>
          </p:cNvPicPr>
          <p:nvPr/>
        </p:nvPicPr>
        <p:blipFill>
          <a:blip r:embed="rId4"/>
          <a:stretch>
            <a:fillRect/>
          </a:stretch>
        </p:blipFill>
        <p:spPr>
          <a:xfrm>
            <a:off x="4147817" y="3124200"/>
            <a:ext cx="4996183" cy="2819399"/>
          </a:xfrm>
          <a:prstGeom prst="rect">
            <a:avLst/>
          </a:prstGeom>
        </p:spPr>
      </p:pic>
      <p:sp>
        <p:nvSpPr>
          <p:cNvPr id="14" name="TextBox 13"/>
          <p:cNvSpPr txBox="1"/>
          <p:nvPr/>
        </p:nvSpPr>
        <p:spPr>
          <a:xfrm>
            <a:off x="457200" y="4267200"/>
            <a:ext cx="3505200" cy="1246495"/>
          </a:xfrm>
          <a:prstGeom prst="rect">
            <a:avLst/>
          </a:prstGeom>
          <a:noFill/>
        </p:spPr>
        <p:txBody>
          <a:bodyPr wrap="square" rtlCol="0">
            <a:spAutoFit/>
          </a:bodyPr>
          <a:lstStyle/>
          <a:p>
            <a:r>
              <a:rPr lang="en-US" sz="2500" dirty="0">
                <a:solidFill>
                  <a:srgbClr val="FFFFFF"/>
                </a:solidFill>
                <a:latin typeface="Garamond"/>
                <a:cs typeface="Garamond"/>
              </a:rPr>
              <a:t>While difference is discernable, it is difficult to draw conclusions.</a:t>
            </a:r>
          </a:p>
        </p:txBody>
      </p:sp>
    </p:spTree>
    <p:extLst>
      <p:ext uri="{BB962C8B-B14F-4D97-AF65-F5344CB8AC3E}">
        <p14:creationId xmlns:p14="http://schemas.microsoft.com/office/powerpoint/2010/main" val="1148705005"/>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a:blip r:embed="rId3"/>
          <a:stretch>
            <a:fillRect/>
          </a:stretch>
        </p:blipFill>
        <p:spPr>
          <a:xfrm>
            <a:off x="2971800" y="1524000"/>
            <a:ext cx="3276600" cy="1818513"/>
          </a:xfrm>
          <a:prstGeom prst="rect">
            <a:avLst/>
          </a:prstGeom>
        </p:spPr>
      </p:pic>
      <p:sp>
        <p:nvSpPr>
          <p:cNvPr id="9" name="Down Arrow 8"/>
          <p:cNvSpPr/>
          <p:nvPr/>
        </p:nvSpPr>
        <p:spPr>
          <a:xfrm>
            <a:off x="1600200" y="2514600"/>
            <a:ext cx="533400" cy="1447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7162800" y="2514600"/>
            <a:ext cx="533400" cy="1371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52400" y="3962400"/>
            <a:ext cx="3583266" cy="2006373"/>
          </a:xfrm>
          <a:prstGeom prst="rect">
            <a:avLst/>
          </a:prstGeom>
        </p:spPr>
      </p:pic>
      <p:pic>
        <p:nvPicPr>
          <p:cNvPr id="12" name="Picture 11"/>
          <p:cNvPicPr>
            <a:picLocks noChangeAspect="1"/>
          </p:cNvPicPr>
          <p:nvPr/>
        </p:nvPicPr>
        <p:blipFill rotWithShape="1">
          <a:blip r:embed="rId5"/>
          <a:srcRect l="5467" r="4801"/>
          <a:stretch/>
        </p:blipFill>
        <p:spPr>
          <a:xfrm>
            <a:off x="5638800" y="3886200"/>
            <a:ext cx="3505200" cy="2069961"/>
          </a:xfrm>
          <a:prstGeom prst="rect">
            <a:avLst/>
          </a:prstGeom>
        </p:spPr>
      </p:pic>
      <p:sp>
        <p:nvSpPr>
          <p:cNvPr id="2" name="TextBox 1"/>
          <p:cNvSpPr txBox="1"/>
          <p:nvPr/>
        </p:nvSpPr>
        <p:spPr>
          <a:xfrm>
            <a:off x="762000" y="1905000"/>
            <a:ext cx="2133600" cy="553998"/>
          </a:xfrm>
          <a:prstGeom prst="rect">
            <a:avLst/>
          </a:prstGeom>
          <a:noFill/>
        </p:spPr>
        <p:txBody>
          <a:bodyPr wrap="square" rtlCol="0">
            <a:spAutoFit/>
          </a:bodyPr>
          <a:lstStyle/>
          <a:p>
            <a:pPr algn="ctr"/>
            <a:r>
              <a:rPr lang="en-US" sz="3000" dirty="0">
                <a:solidFill>
                  <a:srgbClr val="FFFFFF"/>
                </a:solidFill>
                <a:latin typeface="Garamond"/>
                <a:cs typeface="Garamond"/>
              </a:rPr>
              <a:t>Swath Angle</a:t>
            </a:r>
          </a:p>
        </p:txBody>
      </p:sp>
      <p:sp>
        <p:nvSpPr>
          <p:cNvPr id="13" name="TextBox 12"/>
          <p:cNvSpPr txBox="1"/>
          <p:nvPr/>
        </p:nvSpPr>
        <p:spPr>
          <a:xfrm>
            <a:off x="6248400" y="1905000"/>
            <a:ext cx="2133600" cy="553998"/>
          </a:xfrm>
          <a:prstGeom prst="rect">
            <a:avLst/>
          </a:prstGeom>
          <a:noFill/>
        </p:spPr>
        <p:txBody>
          <a:bodyPr wrap="square" rtlCol="0">
            <a:spAutoFit/>
          </a:bodyPr>
          <a:lstStyle/>
          <a:p>
            <a:pPr algn="ctr"/>
            <a:r>
              <a:rPr lang="en-US" sz="3000" dirty="0">
                <a:solidFill>
                  <a:srgbClr val="FFFFFF"/>
                </a:solidFill>
                <a:latin typeface="Garamond"/>
                <a:cs typeface="Garamond"/>
              </a:rPr>
              <a:t>CUBE</a:t>
            </a:r>
          </a:p>
        </p:txBody>
      </p:sp>
    </p:spTree>
    <p:extLst>
      <p:ext uri="{BB962C8B-B14F-4D97-AF65-F5344CB8AC3E}">
        <p14:creationId xmlns:p14="http://schemas.microsoft.com/office/powerpoint/2010/main" val="3758479245"/>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rotWithShape="1">
          <a:blip r:embed="rId3"/>
          <a:srcRect r="4989"/>
          <a:stretch/>
        </p:blipFill>
        <p:spPr>
          <a:xfrm>
            <a:off x="380999" y="1219200"/>
            <a:ext cx="4137572" cy="2438400"/>
          </a:xfrm>
          <a:prstGeom prst="rect">
            <a:avLst/>
          </a:prstGeom>
        </p:spPr>
      </p:pic>
      <p:sp>
        <p:nvSpPr>
          <p:cNvPr id="2" name="TextBox 1"/>
          <p:cNvSpPr txBox="1"/>
          <p:nvPr/>
        </p:nvSpPr>
        <p:spPr>
          <a:xfrm>
            <a:off x="1295400" y="3810000"/>
            <a:ext cx="1905000" cy="477054"/>
          </a:xfrm>
          <a:prstGeom prst="rect">
            <a:avLst/>
          </a:prstGeom>
          <a:noFill/>
        </p:spPr>
        <p:txBody>
          <a:bodyPr wrap="square" rtlCol="0">
            <a:spAutoFit/>
          </a:bodyPr>
          <a:lstStyle/>
          <a:p>
            <a:pPr algn="ctr"/>
            <a:r>
              <a:rPr lang="en-US" sz="2500" b="1" dirty="0">
                <a:solidFill>
                  <a:srgbClr val="FFFFFF"/>
                </a:solidFill>
                <a:latin typeface="Garamond"/>
                <a:cs typeface="Garamond"/>
              </a:rPr>
              <a:t>Swath Angle</a:t>
            </a:r>
          </a:p>
        </p:txBody>
      </p:sp>
      <p:sp>
        <p:nvSpPr>
          <p:cNvPr id="9" name="TextBox 8"/>
          <p:cNvSpPr txBox="1"/>
          <p:nvPr/>
        </p:nvSpPr>
        <p:spPr>
          <a:xfrm>
            <a:off x="5867400" y="3810000"/>
            <a:ext cx="1524000" cy="477054"/>
          </a:xfrm>
          <a:prstGeom prst="rect">
            <a:avLst/>
          </a:prstGeom>
          <a:noFill/>
        </p:spPr>
        <p:txBody>
          <a:bodyPr wrap="square" rtlCol="0">
            <a:spAutoFit/>
          </a:bodyPr>
          <a:lstStyle/>
          <a:p>
            <a:pPr algn="ctr"/>
            <a:r>
              <a:rPr lang="en-US" sz="2500" b="1" dirty="0">
                <a:solidFill>
                  <a:srgbClr val="FFFFFF"/>
                </a:solidFill>
                <a:latin typeface="Garamond"/>
                <a:cs typeface="Garamond"/>
              </a:rPr>
              <a:t>CUBE</a:t>
            </a:r>
          </a:p>
        </p:txBody>
      </p:sp>
      <p:pic>
        <p:nvPicPr>
          <p:cNvPr id="10" name="Picture 9"/>
          <p:cNvPicPr>
            <a:picLocks noChangeAspect="1"/>
          </p:cNvPicPr>
          <p:nvPr/>
        </p:nvPicPr>
        <p:blipFill rotWithShape="1">
          <a:blip r:embed="rId4"/>
          <a:srcRect l="5467" r="8311"/>
          <a:stretch/>
        </p:blipFill>
        <p:spPr>
          <a:xfrm>
            <a:off x="4572839" y="1219200"/>
            <a:ext cx="3967609" cy="2438400"/>
          </a:xfrm>
          <a:prstGeom prst="rect">
            <a:avLst/>
          </a:prstGeom>
        </p:spPr>
      </p:pic>
      <p:sp>
        <p:nvSpPr>
          <p:cNvPr id="3" name="TextBox 2"/>
          <p:cNvSpPr txBox="1"/>
          <p:nvPr/>
        </p:nvSpPr>
        <p:spPr>
          <a:xfrm>
            <a:off x="533400" y="4343400"/>
            <a:ext cx="8077200" cy="1246495"/>
          </a:xfrm>
          <a:prstGeom prst="rect">
            <a:avLst/>
          </a:prstGeom>
          <a:noFill/>
        </p:spPr>
        <p:txBody>
          <a:bodyPr wrap="square" rtlCol="0">
            <a:spAutoFit/>
          </a:bodyPr>
          <a:lstStyle/>
          <a:p>
            <a:pPr marL="285750" indent="-285750">
              <a:buFont typeface="Arial"/>
              <a:buChar char="•"/>
            </a:pPr>
            <a:r>
              <a:rPr lang="en-US" sz="2500" dirty="0">
                <a:solidFill>
                  <a:srgbClr val="FFFFFF"/>
                </a:solidFill>
                <a:latin typeface="Garamond"/>
                <a:cs typeface="Garamond"/>
              </a:rPr>
              <a:t>Both of these images are raster layers within ArcGIS, which can utilize a raster calculator to quantify differences between the images.</a:t>
            </a:r>
          </a:p>
        </p:txBody>
      </p:sp>
    </p:spTree>
    <p:extLst>
      <p:ext uri="{BB962C8B-B14F-4D97-AF65-F5344CB8AC3E}">
        <p14:creationId xmlns:p14="http://schemas.microsoft.com/office/powerpoint/2010/main" val="2618836563"/>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rotWithShape="1">
          <a:blip r:embed="rId3"/>
          <a:srcRect r="4989"/>
          <a:stretch/>
        </p:blipFill>
        <p:spPr>
          <a:xfrm>
            <a:off x="380999" y="1219200"/>
            <a:ext cx="4137572" cy="2438400"/>
          </a:xfrm>
          <a:prstGeom prst="rect">
            <a:avLst/>
          </a:prstGeom>
        </p:spPr>
      </p:pic>
      <p:sp>
        <p:nvSpPr>
          <p:cNvPr id="2" name="TextBox 1"/>
          <p:cNvSpPr txBox="1"/>
          <p:nvPr/>
        </p:nvSpPr>
        <p:spPr>
          <a:xfrm>
            <a:off x="1295400" y="3810000"/>
            <a:ext cx="1905000" cy="477054"/>
          </a:xfrm>
          <a:prstGeom prst="rect">
            <a:avLst/>
          </a:prstGeom>
          <a:noFill/>
        </p:spPr>
        <p:txBody>
          <a:bodyPr wrap="square" rtlCol="0">
            <a:spAutoFit/>
          </a:bodyPr>
          <a:lstStyle/>
          <a:p>
            <a:pPr algn="ctr"/>
            <a:r>
              <a:rPr lang="en-US" sz="2500" b="1" dirty="0">
                <a:solidFill>
                  <a:srgbClr val="FFFFFF"/>
                </a:solidFill>
                <a:latin typeface="Garamond"/>
                <a:cs typeface="Garamond"/>
              </a:rPr>
              <a:t>Swath Angle</a:t>
            </a:r>
          </a:p>
        </p:txBody>
      </p:sp>
      <p:sp>
        <p:nvSpPr>
          <p:cNvPr id="9" name="TextBox 8"/>
          <p:cNvSpPr txBox="1"/>
          <p:nvPr/>
        </p:nvSpPr>
        <p:spPr>
          <a:xfrm>
            <a:off x="5867400" y="3810000"/>
            <a:ext cx="1524000" cy="477054"/>
          </a:xfrm>
          <a:prstGeom prst="rect">
            <a:avLst/>
          </a:prstGeom>
          <a:noFill/>
        </p:spPr>
        <p:txBody>
          <a:bodyPr wrap="square" rtlCol="0">
            <a:spAutoFit/>
          </a:bodyPr>
          <a:lstStyle/>
          <a:p>
            <a:pPr algn="ctr"/>
            <a:r>
              <a:rPr lang="en-US" sz="2500" b="1" dirty="0">
                <a:solidFill>
                  <a:srgbClr val="FFFFFF"/>
                </a:solidFill>
                <a:latin typeface="Garamond"/>
                <a:cs typeface="Garamond"/>
              </a:rPr>
              <a:t>CUBE</a:t>
            </a:r>
          </a:p>
        </p:txBody>
      </p:sp>
      <p:pic>
        <p:nvPicPr>
          <p:cNvPr id="10" name="Picture 9"/>
          <p:cNvPicPr>
            <a:picLocks noChangeAspect="1"/>
          </p:cNvPicPr>
          <p:nvPr/>
        </p:nvPicPr>
        <p:blipFill rotWithShape="1">
          <a:blip r:embed="rId4"/>
          <a:srcRect l="5467" r="8311"/>
          <a:stretch/>
        </p:blipFill>
        <p:spPr>
          <a:xfrm>
            <a:off x="4572839" y="1219200"/>
            <a:ext cx="3967609" cy="2438400"/>
          </a:xfrm>
          <a:prstGeom prst="rect">
            <a:avLst/>
          </a:prstGeom>
        </p:spPr>
      </p:pic>
      <p:sp>
        <p:nvSpPr>
          <p:cNvPr id="3" name="TextBox 2"/>
          <p:cNvSpPr txBox="1"/>
          <p:nvPr/>
        </p:nvSpPr>
        <p:spPr>
          <a:xfrm>
            <a:off x="533400" y="4343400"/>
            <a:ext cx="8077200" cy="1246495"/>
          </a:xfrm>
          <a:prstGeom prst="rect">
            <a:avLst/>
          </a:prstGeom>
          <a:noFill/>
        </p:spPr>
        <p:txBody>
          <a:bodyPr wrap="square" rtlCol="0">
            <a:spAutoFit/>
          </a:bodyPr>
          <a:lstStyle/>
          <a:p>
            <a:pPr marL="285750" indent="-285750">
              <a:buFont typeface="Arial"/>
              <a:buChar char="•"/>
            </a:pPr>
            <a:r>
              <a:rPr lang="en-US" sz="2500" dirty="0">
                <a:solidFill>
                  <a:srgbClr val="FFFFFF"/>
                </a:solidFill>
                <a:latin typeface="Garamond"/>
                <a:cs typeface="Garamond"/>
              </a:rPr>
              <a:t>Both of these images are raster layers within ArcGIS, which can utilize a raster calculator to quantify differences between the images.</a:t>
            </a:r>
          </a:p>
        </p:txBody>
      </p:sp>
    </p:spTree>
    <p:extLst>
      <p:ext uri="{BB962C8B-B14F-4D97-AF65-F5344CB8AC3E}">
        <p14:creationId xmlns:p14="http://schemas.microsoft.com/office/powerpoint/2010/main" val="1148901510"/>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a:blip r:embed="rId3"/>
          <a:stretch>
            <a:fillRect/>
          </a:stretch>
        </p:blipFill>
        <p:spPr>
          <a:xfrm>
            <a:off x="1676400" y="2286000"/>
            <a:ext cx="6324600" cy="3564572"/>
          </a:xfrm>
          <a:prstGeom prst="rect">
            <a:avLst/>
          </a:prstGeom>
        </p:spPr>
      </p:pic>
      <p:sp>
        <p:nvSpPr>
          <p:cNvPr id="3" name="TextBox 2"/>
          <p:cNvSpPr txBox="1"/>
          <p:nvPr/>
        </p:nvSpPr>
        <p:spPr>
          <a:xfrm>
            <a:off x="1676400" y="1447800"/>
            <a:ext cx="6248400" cy="861774"/>
          </a:xfrm>
          <a:prstGeom prst="rect">
            <a:avLst/>
          </a:prstGeom>
          <a:noFill/>
        </p:spPr>
        <p:txBody>
          <a:bodyPr wrap="square" rtlCol="0">
            <a:spAutoFit/>
          </a:bodyPr>
          <a:lstStyle/>
          <a:p>
            <a:pPr algn="ctr"/>
            <a:r>
              <a:rPr lang="en-US" sz="2500" dirty="0">
                <a:solidFill>
                  <a:srgbClr val="FFFFFF"/>
                </a:solidFill>
                <a:latin typeface="Garamond"/>
                <a:cs typeface="Garamond"/>
              </a:rPr>
              <a:t>Swath Angle layer – CUBE layer </a:t>
            </a:r>
          </a:p>
          <a:p>
            <a:pPr algn="ctr"/>
            <a:r>
              <a:rPr lang="en-US" sz="2500" dirty="0">
                <a:solidFill>
                  <a:srgbClr val="FFFFFF"/>
                </a:solidFill>
                <a:latin typeface="Garamond"/>
                <a:cs typeface="Garamond"/>
              </a:rPr>
              <a:t>=</a:t>
            </a:r>
          </a:p>
        </p:txBody>
      </p:sp>
      <p:pic>
        <p:nvPicPr>
          <p:cNvPr id="8" name="Picture 7"/>
          <p:cNvPicPr>
            <a:picLocks noChangeAspect="1"/>
          </p:cNvPicPr>
          <p:nvPr/>
        </p:nvPicPr>
        <p:blipFill rotWithShape="1">
          <a:blip r:embed="rId4"/>
          <a:srcRect l="23702" t="22826" r="25059" b="19389"/>
          <a:stretch/>
        </p:blipFill>
        <p:spPr>
          <a:xfrm>
            <a:off x="7123830" y="4724400"/>
            <a:ext cx="1993839" cy="1268895"/>
          </a:xfrm>
          <a:prstGeom prst="rect">
            <a:avLst/>
          </a:prstGeom>
        </p:spPr>
      </p:pic>
    </p:spTree>
    <p:extLst>
      <p:ext uri="{BB962C8B-B14F-4D97-AF65-F5344CB8AC3E}">
        <p14:creationId xmlns:p14="http://schemas.microsoft.com/office/powerpoint/2010/main" val="3979564743"/>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a:blip r:embed="rId3"/>
          <a:stretch>
            <a:fillRect/>
          </a:stretch>
        </p:blipFill>
        <p:spPr>
          <a:xfrm>
            <a:off x="1676400" y="2286000"/>
            <a:ext cx="6324600" cy="3564572"/>
          </a:xfrm>
          <a:prstGeom prst="rect">
            <a:avLst/>
          </a:prstGeom>
        </p:spPr>
      </p:pic>
      <p:sp>
        <p:nvSpPr>
          <p:cNvPr id="3" name="TextBox 2"/>
          <p:cNvSpPr txBox="1"/>
          <p:nvPr/>
        </p:nvSpPr>
        <p:spPr>
          <a:xfrm>
            <a:off x="1676400" y="1447800"/>
            <a:ext cx="6248400" cy="861774"/>
          </a:xfrm>
          <a:prstGeom prst="rect">
            <a:avLst/>
          </a:prstGeom>
          <a:noFill/>
        </p:spPr>
        <p:txBody>
          <a:bodyPr wrap="square" rtlCol="0">
            <a:spAutoFit/>
          </a:bodyPr>
          <a:lstStyle/>
          <a:p>
            <a:pPr algn="ctr"/>
            <a:r>
              <a:rPr lang="en-US" sz="2500" dirty="0">
                <a:solidFill>
                  <a:srgbClr val="FFFFFF"/>
                </a:solidFill>
                <a:latin typeface="Garamond"/>
                <a:cs typeface="Garamond"/>
              </a:rPr>
              <a:t>Swath Angle layer – CUBE layer </a:t>
            </a:r>
          </a:p>
          <a:p>
            <a:pPr algn="ctr"/>
            <a:r>
              <a:rPr lang="en-US" sz="2500" dirty="0">
                <a:solidFill>
                  <a:srgbClr val="FFFFFF"/>
                </a:solidFill>
                <a:latin typeface="Garamond"/>
                <a:cs typeface="Garamond"/>
              </a:rPr>
              <a:t>=</a:t>
            </a:r>
          </a:p>
        </p:txBody>
      </p:sp>
      <p:pic>
        <p:nvPicPr>
          <p:cNvPr id="8" name="Picture 7"/>
          <p:cNvPicPr>
            <a:picLocks noChangeAspect="1"/>
          </p:cNvPicPr>
          <p:nvPr/>
        </p:nvPicPr>
        <p:blipFill rotWithShape="1">
          <a:blip r:embed="rId4"/>
          <a:srcRect l="23702" t="22826" r="25059" b="19389"/>
          <a:stretch/>
        </p:blipFill>
        <p:spPr>
          <a:xfrm>
            <a:off x="7123830" y="4724400"/>
            <a:ext cx="1993839" cy="1268895"/>
          </a:xfrm>
          <a:prstGeom prst="rect">
            <a:avLst/>
          </a:prstGeom>
        </p:spPr>
      </p:pic>
    </p:spTree>
    <p:extLst>
      <p:ext uri="{BB962C8B-B14F-4D97-AF65-F5344CB8AC3E}">
        <p14:creationId xmlns:p14="http://schemas.microsoft.com/office/powerpoint/2010/main" val="1213939303"/>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rotWithShape="1">
          <a:blip r:embed="rId3"/>
          <a:srcRect l="23702" t="22826" r="25059" b="19389"/>
          <a:stretch/>
        </p:blipFill>
        <p:spPr>
          <a:xfrm>
            <a:off x="228600" y="3581400"/>
            <a:ext cx="2971800" cy="1891277"/>
          </a:xfrm>
          <a:prstGeom prst="rect">
            <a:avLst/>
          </a:prstGeom>
        </p:spPr>
      </p:pic>
      <p:sp>
        <p:nvSpPr>
          <p:cNvPr id="2" name="Right Arrow 1"/>
          <p:cNvSpPr/>
          <p:nvPr/>
        </p:nvSpPr>
        <p:spPr>
          <a:xfrm>
            <a:off x="3276600" y="4343400"/>
            <a:ext cx="6858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174038" y="2971800"/>
            <a:ext cx="4967235" cy="2872999"/>
          </a:xfrm>
          <a:prstGeom prst="rect">
            <a:avLst/>
          </a:prstGeom>
        </p:spPr>
      </p:pic>
      <p:sp>
        <p:nvSpPr>
          <p:cNvPr id="4" name="TextBox 3"/>
          <p:cNvSpPr txBox="1"/>
          <p:nvPr/>
        </p:nvSpPr>
        <p:spPr>
          <a:xfrm>
            <a:off x="609600" y="1219200"/>
            <a:ext cx="5181600" cy="2015936"/>
          </a:xfrm>
          <a:prstGeom prst="rect">
            <a:avLst/>
          </a:prstGeom>
          <a:noFill/>
        </p:spPr>
        <p:txBody>
          <a:bodyPr wrap="square" rtlCol="0">
            <a:spAutoFit/>
          </a:bodyPr>
          <a:lstStyle/>
          <a:p>
            <a:pPr marL="285750" indent="-285750">
              <a:buFont typeface="Arial"/>
              <a:buChar char="•"/>
            </a:pPr>
            <a:r>
              <a:rPr lang="en-US" sz="2500" dirty="0">
                <a:solidFill>
                  <a:srgbClr val="FFFFFF"/>
                </a:solidFill>
                <a:latin typeface="Garamond"/>
                <a:cs typeface="Garamond"/>
              </a:rPr>
              <a:t>Final step is to apply </a:t>
            </a:r>
            <a:r>
              <a:rPr lang="en-US" sz="2500" dirty="0" err="1">
                <a:solidFill>
                  <a:srgbClr val="FFFFFF"/>
                </a:solidFill>
                <a:latin typeface="Garamond"/>
                <a:cs typeface="Garamond"/>
              </a:rPr>
              <a:t>Hillshade</a:t>
            </a:r>
            <a:r>
              <a:rPr lang="en-US" sz="2500" dirty="0">
                <a:solidFill>
                  <a:srgbClr val="FFFFFF"/>
                </a:solidFill>
                <a:latin typeface="Garamond"/>
                <a:cs typeface="Garamond"/>
              </a:rPr>
              <a:t> within ArcGIS.</a:t>
            </a:r>
          </a:p>
          <a:p>
            <a:r>
              <a:rPr lang="en-US" sz="2500" dirty="0">
                <a:solidFill>
                  <a:srgbClr val="FFFFFF"/>
                </a:solidFill>
                <a:latin typeface="Garamond"/>
                <a:cs typeface="Garamond"/>
              </a:rPr>
              <a:t> </a:t>
            </a:r>
          </a:p>
          <a:p>
            <a:pPr marL="285750" indent="-285750">
              <a:buFont typeface="Arial"/>
              <a:buChar char="•"/>
            </a:pPr>
            <a:r>
              <a:rPr lang="en-US" sz="2500" dirty="0">
                <a:solidFill>
                  <a:srgbClr val="FFFFFF"/>
                </a:solidFill>
                <a:latin typeface="Garamond"/>
                <a:cs typeface="Garamond"/>
              </a:rPr>
              <a:t>Allows us to investigate orientation of surface details.</a:t>
            </a:r>
          </a:p>
        </p:txBody>
      </p:sp>
    </p:spTree>
    <p:extLst>
      <p:ext uri="{BB962C8B-B14F-4D97-AF65-F5344CB8AC3E}">
        <p14:creationId xmlns:p14="http://schemas.microsoft.com/office/powerpoint/2010/main" val="3664654384"/>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rotWithShape="1">
          <a:blip r:embed="rId3"/>
          <a:srcRect l="8680" t="4445" r="13197" b="7068"/>
          <a:stretch/>
        </p:blipFill>
        <p:spPr>
          <a:xfrm>
            <a:off x="152400" y="1295400"/>
            <a:ext cx="5018261" cy="3237317"/>
          </a:xfrm>
          <a:prstGeom prst="rect">
            <a:avLst/>
          </a:prstGeom>
        </p:spPr>
      </p:pic>
      <p:pic>
        <p:nvPicPr>
          <p:cNvPr id="3" name="Picture 2"/>
          <p:cNvPicPr>
            <a:picLocks noChangeAspect="1"/>
          </p:cNvPicPr>
          <p:nvPr/>
        </p:nvPicPr>
        <p:blipFill>
          <a:blip r:embed="rId4"/>
          <a:stretch>
            <a:fillRect/>
          </a:stretch>
        </p:blipFill>
        <p:spPr>
          <a:xfrm>
            <a:off x="4648200" y="2667000"/>
            <a:ext cx="4092315" cy="3107442"/>
          </a:xfrm>
          <a:prstGeom prst="rect">
            <a:avLst/>
          </a:prstGeom>
        </p:spPr>
      </p:pic>
    </p:spTree>
    <p:extLst>
      <p:ext uri="{BB962C8B-B14F-4D97-AF65-F5344CB8AC3E}">
        <p14:creationId xmlns:p14="http://schemas.microsoft.com/office/powerpoint/2010/main" val="2907169245"/>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latin typeface="Garamond"/>
                <a:cs typeface="Garamond"/>
              </a:rPr>
              <a:t>Post-processing: ArcGIS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rotWithShape="1">
          <a:blip r:embed="rId3"/>
          <a:srcRect l="8680" t="4445" r="13197" b="7068"/>
          <a:stretch/>
        </p:blipFill>
        <p:spPr>
          <a:xfrm>
            <a:off x="152400" y="1295400"/>
            <a:ext cx="5018261" cy="3237317"/>
          </a:xfrm>
          <a:prstGeom prst="rect">
            <a:avLst/>
          </a:prstGeom>
        </p:spPr>
      </p:pic>
      <p:pic>
        <p:nvPicPr>
          <p:cNvPr id="3" name="Picture 2"/>
          <p:cNvPicPr>
            <a:picLocks noChangeAspect="1"/>
          </p:cNvPicPr>
          <p:nvPr/>
        </p:nvPicPr>
        <p:blipFill>
          <a:blip r:embed="rId4"/>
          <a:stretch>
            <a:fillRect/>
          </a:stretch>
        </p:blipFill>
        <p:spPr>
          <a:xfrm>
            <a:off x="4648200" y="2667000"/>
            <a:ext cx="4092315" cy="3107442"/>
          </a:xfrm>
          <a:prstGeom prst="rect">
            <a:avLst/>
          </a:prstGeom>
        </p:spPr>
      </p:pic>
    </p:spTree>
    <p:extLst>
      <p:ext uri="{BB962C8B-B14F-4D97-AF65-F5344CB8AC3E}">
        <p14:creationId xmlns:p14="http://schemas.microsoft.com/office/powerpoint/2010/main" val="588071139"/>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429000"/>
            <a:ext cx="3547937" cy="2514600"/>
          </a:xfrm>
          <a:prstGeom prst="rect">
            <a:avLst/>
          </a:prstGeom>
        </p:spPr>
      </p:pic>
      <p:sp>
        <p:nvSpPr>
          <p:cNvPr id="2" name="Title 1"/>
          <p:cNvSpPr>
            <a:spLocks noGrp="1"/>
          </p:cNvSpPr>
          <p:nvPr>
            <p:ph type="title"/>
          </p:nvPr>
        </p:nvSpPr>
        <p:spPr>
          <a:xfrm>
            <a:off x="457200" y="152400"/>
            <a:ext cx="5181600" cy="673100"/>
          </a:xfrm>
        </p:spPr>
        <p:txBody>
          <a:bodyPr/>
          <a:lstStyle/>
          <a:p>
            <a:r>
              <a:rPr lang="en-US" sz="3000" dirty="0">
                <a:latin typeface="Garamond"/>
                <a:cs typeface="Garamond"/>
              </a:rPr>
              <a:t>Coastal waters are essential </a:t>
            </a:r>
          </a:p>
        </p:txBody>
      </p:sp>
      <p:sp>
        <p:nvSpPr>
          <p:cNvPr id="4" name="Text Placeholder 3"/>
          <p:cNvSpPr>
            <a:spLocks noGrp="1"/>
          </p:cNvSpPr>
          <p:nvPr>
            <p:ph type="body" sz="half" idx="2"/>
          </p:nvPr>
        </p:nvSpPr>
        <p:spPr/>
        <p:txBody>
          <a:bodyPr/>
          <a:lstStyle/>
          <a:p>
            <a:pPr marL="285750" indent="-285750">
              <a:buFont typeface="Arial"/>
              <a:buChar char="•"/>
            </a:pPr>
            <a:r>
              <a:rPr lang="en-US" sz="2000" dirty="0">
                <a:latin typeface="Garamond"/>
                <a:cs typeface="Garamond"/>
              </a:rPr>
              <a:t>Critical habitat </a:t>
            </a:r>
          </a:p>
          <a:p>
            <a:endParaRPr lang="en-US" sz="2000" dirty="0">
              <a:latin typeface="Garamond"/>
              <a:cs typeface="Garamond"/>
            </a:endParaRPr>
          </a:p>
          <a:p>
            <a:pPr marL="285750" indent="-285750">
              <a:buFont typeface="Arial"/>
              <a:buChar char="•"/>
            </a:pPr>
            <a:r>
              <a:rPr lang="en-US" sz="2000" dirty="0">
                <a:latin typeface="Garamond"/>
                <a:cs typeface="Garamond"/>
              </a:rPr>
              <a:t>Responsible for almost half of the overall oceanic productivity</a:t>
            </a:r>
          </a:p>
          <a:p>
            <a:pPr marL="742950" lvl="1" indent="-285750">
              <a:buFont typeface="Arial"/>
              <a:buChar char="•"/>
            </a:pPr>
            <a:r>
              <a:rPr lang="en-US" sz="2000" dirty="0">
                <a:latin typeface="Garamond"/>
                <a:cs typeface="Garamond"/>
              </a:rPr>
              <a:t>Only 10% of ocean surface area</a:t>
            </a:r>
          </a:p>
          <a:p>
            <a:pPr marL="285750" indent="-285750">
              <a:buFont typeface="Arial"/>
              <a:buChar char="•"/>
            </a:pPr>
            <a:endParaRPr lang="en-US" sz="2000" dirty="0">
              <a:latin typeface="Garamond"/>
              <a:cs typeface="Garamond"/>
            </a:endParaRPr>
          </a:p>
          <a:p>
            <a:pPr marL="285750" indent="-285750">
              <a:buFont typeface="Arial"/>
              <a:buChar char="•"/>
            </a:pPr>
            <a:r>
              <a:rPr lang="en-US" sz="2000" dirty="0">
                <a:latin typeface="Garamond"/>
                <a:cs typeface="Garamond"/>
              </a:rPr>
              <a:t>Most commercially utilized parts of the ocean.</a:t>
            </a:r>
          </a:p>
          <a:p>
            <a:pPr lvl="1"/>
            <a:endParaRPr lang="en-US" dirty="0"/>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descr="ott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066800"/>
            <a:ext cx="3631046" cy="2819400"/>
          </a:xfrm>
          <a:prstGeom prst="rect">
            <a:avLst/>
          </a:prstGeom>
        </p:spPr>
      </p:pic>
      <p:pic>
        <p:nvPicPr>
          <p:cNvPr id="5" name="Content Placeholder 4" descr="crab.jpg"/>
          <p:cNvPicPr>
            <a:picLocks noGrp="1" noChangeAspect="1"/>
          </p:cNvPicPr>
          <p:nvPr>
            <p:ph idx="1"/>
          </p:nvPr>
        </p:nvPicPr>
        <p:blipFill>
          <a:blip r:embed="rId5">
            <a:extLst>
              <a:ext uri="{28A0092B-C50C-407E-A947-70E740481C1C}">
                <a14:useLocalDpi xmlns:a14="http://schemas.microsoft.com/office/drawing/2010/main" val="0"/>
              </a:ext>
            </a:extLst>
          </a:blip>
          <a:srcRect l="21480" r="21480"/>
          <a:stretch>
            <a:fillRect/>
          </a:stretch>
        </p:blipFill>
        <p:spPr>
          <a:xfrm>
            <a:off x="7010400" y="8344"/>
            <a:ext cx="1954221" cy="2237644"/>
          </a:xfrm>
        </p:spPr>
      </p:pic>
    </p:spTree>
    <p:extLst>
      <p:ext uri="{BB962C8B-B14F-4D97-AF65-F5344CB8AC3E}">
        <p14:creationId xmlns:p14="http://schemas.microsoft.com/office/powerpoint/2010/main" val="2736830058"/>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latin typeface="Garamond"/>
                <a:cs typeface="Garamond"/>
              </a:rPr>
              <a:t>Conclusions</a:t>
            </a:r>
          </a:p>
        </p:txBody>
      </p:sp>
      <p:sp>
        <p:nvSpPr>
          <p:cNvPr id="5" name="Content Placeholder 4"/>
          <p:cNvSpPr>
            <a:spLocks noGrp="1"/>
          </p:cNvSpPr>
          <p:nvPr>
            <p:ph idx="1"/>
          </p:nvPr>
        </p:nvSpPr>
        <p:spPr>
          <a:xfrm>
            <a:off x="152400" y="1447800"/>
            <a:ext cx="8839200" cy="3276600"/>
          </a:xfrm>
        </p:spPr>
        <p:txBody>
          <a:bodyPr/>
          <a:lstStyle/>
          <a:p>
            <a:r>
              <a:rPr lang="en-US" sz="2900" dirty="0">
                <a:latin typeface="Garamond"/>
                <a:cs typeface="Garamond"/>
              </a:rPr>
              <a:t>In the case of near shore hydrographic mapping, the CUBE algorithm provides the least variation in measurement and is closest to the ground truth.</a:t>
            </a:r>
          </a:p>
          <a:p>
            <a:pPr marL="0" indent="0">
              <a:buNone/>
            </a:pPr>
            <a:r>
              <a:rPr lang="en-US" sz="2900" dirty="0">
                <a:latin typeface="Garamond"/>
                <a:cs typeface="Garamond"/>
              </a:rPr>
              <a:t> </a:t>
            </a:r>
          </a:p>
          <a:p>
            <a:r>
              <a:rPr lang="en-US" sz="2900" dirty="0">
                <a:latin typeface="Garamond"/>
                <a:cs typeface="Garamond"/>
              </a:rPr>
              <a:t>Less “ping-dinging” is required to create a clear image, and is overall a more objective picture of the seafloor.</a:t>
            </a:r>
          </a:p>
          <a:p>
            <a:pPr marL="0" indent="0">
              <a:buNone/>
            </a:pPr>
            <a:r>
              <a:rPr lang="en-US" sz="2900" dirty="0">
                <a:latin typeface="Garamond"/>
                <a:cs typeface="Garamond"/>
              </a:rPr>
              <a:t> </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p:cNvPicPr>
            <a:picLocks noChangeAspect="1"/>
          </p:cNvPicPr>
          <p:nvPr/>
        </p:nvPicPr>
        <p:blipFill>
          <a:blip r:embed="rId3"/>
          <a:stretch>
            <a:fillRect/>
          </a:stretch>
        </p:blipFill>
        <p:spPr>
          <a:xfrm>
            <a:off x="457200" y="4419600"/>
            <a:ext cx="3454400" cy="1608764"/>
          </a:xfrm>
          <a:prstGeom prst="rect">
            <a:avLst/>
          </a:prstGeom>
        </p:spPr>
      </p:pic>
      <p:pic>
        <p:nvPicPr>
          <p:cNvPr id="9" name="Picture 8"/>
          <p:cNvPicPr>
            <a:picLocks noChangeAspect="1"/>
          </p:cNvPicPr>
          <p:nvPr/>
        </p:nvPicPr>
        <p:blipFill>
          <a:blip r:embed="rId4"/>
          <a:stretch>
            <a:fillRect/>
          </a:stretch>
        </p:blipFill>
        <p:spPr>
          <a:xfrm>
            <a:off x="5257800" y="4419600"/>
            <a:ext cx="3733800" cy="1524000"/>
          </a:xfrm>
          <a:prstGeom prst="rect">
            <a:avLst/>
          </a:prstGeom>
        </p:spPr>
      </p:pic>
    </p:spTree>
    <p:extLst>
      <p:ext uri="{BB962C8B-B14F-4D97-AF65-F5344CB8AC3E}">
        <p14:creationId xmlns:p14="http://schemas.microsoft.com/office/powerpoint/2010/main" val="1742466512"/>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a:latin typeface="Garamond"/>
                <a:cs typeface="Garamond"/>
              </a:rPr>
              <a:t>Time’s Up!</a:t>
            </a:r>
          </a:p>
        </p:txBody>
      </p:sp>
      <p:sp>
        <p:nvSpPr>
          <p:cNvPr id="25604" name="Rectangle 15"/>
          <p:cNvSpPr>
            <a:spLocks noGrp="1" noChangeArrowheads="1"/>
          </p:cNvSpPr>
          <p:nvPr>
            <p:ph idx="1"/>
          </p:nvPr>
        </p:nvSpPr>
        <p:spPr>
          <a:noFill/>
        </p:spPr>
        <p:txBody>
          <a:bodyPr/>
          <a:lstStyle/>
          <a:p>
            <a:pPr eaLnBrk="1" hangingPunct="1"/>
            <a:r>
              <a:rPr lang="en-US" b="1" dirty="0">
                <a:latin typeface="Garamond"/>
                <a:cs typeface="Garamond"/>
              </a:rPr>
              <a:t>About your speaker:</a:t>
            </a:r>
          </a:p>
          <a:p>
            <a:pPr lvl="1" eaLnBrk="1" hangingPunct="1"/>
            <a:r>
              <a:rPr lang="en-US" sz="2400" b="1" dirty="0">
                <a:latin typeface="Garamond"/>
                <a:cs typeface="Garamond"/>
              </a:rPr>
              <a:t>Name: Regina Lionheart</a:t>
            </a:r>
          </a:p>
          <a:p>
            <a:pPr lvl="1" eaLnBrk="1" hangingPunct="1"/>
            <a:r>
              <a:rPr lang="en-US" sz="2400" b="1" dirty="0">
                <a:latin typeface="Garamond"/>
                <a:cs typeface="Garamond"/>
              </a:rPr>
              <a:t>Company: University of Washington</a:t>
            </a:r>
          </a:p>
          <a:p>
            <a:pPr lvl="1" eaLnBrk="1" hangingPunct="1"/>
            <a:r>
              <a:rPr lang="en-US" sz="2400" b="1" dirty="0">
                <a:latin typeface="Garamond"/>
                <a:cs typeface="Garamond"/>
              </a:rPr>
              <a:t>Email: </a:t>
            </a:r>
            <a:r>
              <a:rPr lang="en-US" sz="2400" b="1" dirty="0">
                <a:latin typeface="Garamond"/>
                <a:cs typeface="Garamond"/>
                <a:hlinkClick r:id="rId2"/>
              </a:rPr>
              <a:t>regina16@uw.edu</a:t>
            </a:r>
            <a:endParaRPr lang="en-US" sz="2400" b="1" dirty="0">
              <a:latin typeface="Garamond"/>
              <a:cs typeface="Garamond"/>
            </a:endParaRPr>
          </a:p>
          <a:p>
            <a:pPr lvl="1" eaLnBrk="1" hangingPunct="1"/>
            <a:r>
              <a:rPr lang="en-US" sz="2400" b="1" dirty="0">
                <a:latin typeface="Garamond"/>
                <a:cs typeface="Garamond"/>
              </a:rPr>
              <a:t>Quick bio: Regina is a senior at the University of Washington, majoring in biochemical oceanography and applied calculus and statistics. She has been involved in GIS and ocean technology for the past year.</a:t>
            </a:r>
            <a:endParaRPr lang="en-US" sz="2400" dirty="0">
              <a:latin typeface="Garamond"/>
              <a:cs typeface="Garamond"/>
            </a:endParaRPr>
          </a:p>
        </p:txBody>
      </p:sp>
      <p:pic>
        <p:nvPicPr>
          <p:cNvPr id="25603" name="Picture 12" descr="stopwatch"/>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2689506">
            <a:off x="5791200" y="-1447800"/>
            <a:ext cx="5486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0058843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429000"/>
            <a:ext cx="3547937" cy="2514600"/>
          </a:xfrm>
          <a:prstGeom prst="rect">
            <a:avLst/>
          </a:prstGeom>
        </p:spPr>
      </p:pic>
      <p:sp>
        <p:nvSpPr>
          <p:cNvPr id="2" name="Title 1"/>
          <p:cNvSpPr>
            <a:spLocks noGrp="1"/>
          </p:cNvSpPr>
          <p:nvPr>
            <p:ph type="title"/>
          </p:nvPr>
        </p:nvSpPr>
        <p:spPr>
          <a:xfrm>
            <a:off x="457200" y="152400"/>
            <a:ext cx="5181600" cy="673100"/>
          </a:xfrm>
        </p:spPr>
        <p:txBody>
          <a:bodyPr/>
          <a:lstStyle/>
          <a:p>
            <a:r>
              <a:rPr lang="en-US" sz="3000" dirty="0">
                <a:latin typeface="Garamond"/>
                <a:cs typeface="Garamond"/>
              </a:rPr>
              <a:t>Coastal waters are essential </a:t>
            </a:r>
          </a:p>
        </p:txBody>
      </p:sp>
      <p:sp>
        <p:nvSpPr>
          <p:cNvPr id="4" name="Text Placeholder 3"/>
          <p:cNvSpPr>
            <a:spLocks noGrp="1"/>
          </p:cNvSpPr>
          <p:nvPr>
            <p:ph type="body" sz="half" idx="2"/>
          </p:nvPr>
        </p:nvSpPr>
        <p:spPr/>
        <p:txBody>
          <a:bodyPr/>
          <a:lstStyle/>
          <a:p>
            <a:pPr marL="285750" indent="-285750">
              <a:buFont typeface="Arial"/>
              <a:buChar char="•"/>
            </a:pPr>
            <a:r>
              <a:rPr lang="en-US" sz="2000" dirty="0">
                <a:latin typeface="Garamond"/>
                <a:cs typeface="Garamond"/>
              </a:rPr>
              <a:t>Critical habitat </a:t>
            </a:r>
          </a:p>
          <a:p>
            <a:endParaRPr lang="en-US" sz="2000" dirty="0">
              <a:latin typeface="Garamond"/>
              <a:cs typeface="Garamond"/>
            </a:endParaRPr>
          </a:p>
          <a:p>
            <a:pPr marL="285750" indent="-285750">
              <a:buFont typeface="Arial"/>
              <a:buChar char="•"/>
            </a:pPr>
            <a:r>
              <a:rPr lang="en-US" sz="2000" dirty="0">
                <a:latin typeface="Garamond"/>
                <a:cs typeface="Garamond"/>
              </a:rPr>
              <a:t>Responsible for almost half of the overall oceanic productivity</a:t>
            </a:r>
          </a:p>
          <a:p>
            <a:pPr marL="742950" lvl="1" indent="-285750">
              <a:buFont typeface="Arial"/>
              <a:buChar char="•"/>
            </a:pPr>
            <a:r>
              <a:rPr lang="en-US" sz="2000" dirty="0">
                <a:latin typeface="Garamond"/>
                <a:cs typeface="Garamond"/>
              </a:rPr>
              <a:t>Only 10% of ocean surface area</a:t>
            </a:r>
          </a:p>
          <a:p>
            <a:pPr marL="285750" indent="-285750">
              <a:buFont typeface="Arial"/>
              <a:buChar char="•"/>
            </a:pPr>
            <a:endParaRPr lang="en-US" sz="2000" dirty="0">
              <a:latin typeface="Garamond"/>
              <a:cs typeface="Garamond"/>
            </a:endParaRPr>
          </a:p>
          <a:p>
            <a:pPr marL="285750" indent="-285750">
              <a:buFont typeface="Arial"/>
              <a:buChar char="•"/>
            </a:pPr>
            <a:r>
              <a:rPr lang="en-US" sz="2000" dirty="0">
                <a:latin typeface="Garamond"/>
                <a:cs typeface="Garamond"/>
              </a:rPr>
              <a:t>Most commercially utilized parts of the ocean.</a:t>
            </a:r>
          </a:p>
          <a:p>
            <a:pPr lvl="1"/>
            <a:endParaRPr lang="en-US" dirty="0"/>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7" descr="ott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066800"/>
            <a:ext cx="3631046" cy="2819400"/>
          </a:xfrm>
          <a:prstGeom prst="rect">
            <a:avLst/>
          </a:prstGeom>
        </p:spPr>
      </p:pic>
      <p:pic>
        <p:nvPicPr>
          <p:cNvPr id="5" name="Content Placeholder 4" descr="crab.jpg"/>
          <p:cNvPicPr>
            <a:picLocks noGrp="1" noChangeAspect="1"/>
          </p:cNvPicPr>
          <p:nvPr>
            <p:ph idx="1"/>
          </p:nvPr>
        </p:nvPicPr>
        <p:blipFill>
          <a:blip r:embed="rId5">
            <a:extLst>
              <a:ext uri="{28A0092B-C50C-407E-A947-70E740481C1C}">
                <a14:useLocalDpi xmlns:a14="http://schemas.microsoft.com/office/drawing/2010/main" val="0"/>
              </a:ext>
            </a:extLst>
          </a:blip>
          <a:srcRect l="21480" r="21480"/>
          <a:stretch>
            <a:fillRect/>
          </a:stretch>
        </p:blipFill>
        <p:spPr>
          <a:xfrm>
            <a:off x="7010400" y="8344"/>
            <a:ext cx="1954221" cy="2237644"/>
          </a:xfrm>
        </p:spPr>
      </p:pic>
    </p:spTree>
    <p:extLst>
      <p:ext uri="{BB962C8B-B14F-4D97-AF65-F5344CB8AC3E}">
        <p14:creationId xmlns:p14="http://schemas.microsoft.com/office/powerpoint/2010/main" val="894974081"/>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839200" cy="1154113"/>
          </a:xfrm>
        </p:spPr>
        <p:txBody>
          <a:bodyPr/>
          <a:lstStyle/>
          <a:p>
            <a:pPr eaLnBrk="1" hangingPunct="1"/>
            <a:r>
              <a:rPr lang="en-US" dirty="0">
                <a:latin typeface="Garamond"/>
                <a:cs typeface="Garamond"/>
              </a:rPr>
              <a:t>Acquisition</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a:blip r:embed="rId3"/>
          <a:stretch>
            <a:fillRect/>
          </a:stretch>
        </p:blipFill>
        <p:spPr>
          <a:xfrm>
            <a:off x="2057400" y="1219200"/>
            <a:ext cx="5105400" cy="4607623"/>
          </a:xfrm>
          <a:prstGeom prst="rect">
            <a:avLst/>
          </a:prstGeom>
        </p:spPr>
      </p:pic>
    </p:spTree>
    <p:extLst>
      <p:ext uri="{BB962C8B-B14F-4D97-AF65-F5344CB8AC3E}">
        <p14:creationId xmlns:p14="http://schemas.microsoft.com/office/powerpoint/2010/main" val="2955380863"/>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839200" cy="1154113"/>
          </a:xfrm>
        </p:spPr>
        <p:txBody>
          <a:bodyPr/>
          <a:lstStyle/>
          <a:p>
            <a:pPr eaLnBrk="1" hangingPunct="1"/>
            <a:r>
              <a:rPr lang="en-US" dirty="0">
                <a:latin typeface="Garamond"/>
                <a:cs typeface="Garamond"/>
              </a:rPr>
              <a:t>Acquisition</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 name="Picture 1"/>
          <p:cNvPicPr>
            <a:picLocks noChangeAspect="1"/>
          </p:cNvPicPr>
          <p:nvPr/>
        </p:nvPicPr>
        <p:blipFill>
          <a:blip r:embed="rId3"/>
          <a:stretch>
            <a:fillRect/>
          </a:stretch>
        </p:blipFill>
        <p:spPr>
          <a:xfrm>
            <a:off x="2057400" y="1219200"/>
            <a:ext cx="5105400" cy="4607623"/>
          </a:xfrm>
          <a:prstGeom prst="rect">
            <a:avLst/>
          </a:prstGeom>
        </p:spPr>
      </p:pic>
    </p:spTree>
    <p:extLst>
      <p:ext uri="{BB962C8B-B14F-4D97-AF65-F5344CB8AC3E}">
        <p14:creationId xmlns:p14="http://schemas.microsoft.com/office/powerpoint/2010/main" val="797621470"/>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latin typeface="Garamond"/>
                <a:cs typeface="Garamond"/>
              </a:rPr>
              <a:t>Acquisition</a:t>
            </a:r>
          </a:p>
        </p:txBody>
      </p:sp>
      <p:sp>
        <p:nvSpPr>
          <p:cNvPr id="10" name="Rectangle 9"/>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 name="Oval 10"/>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7" name="Picture 16"/>
          <p:cNvPicPr>
            <a:picLocks noChangeAspect="1"/>
          </p:cNvPicPr>
          <p:nvPr/>
        </p:nvPicPr>
        <p:blipFill>
          <a:blip r:embed="rId3"/>
          <a:stretch>
            <a:fillRect/>
          </a:stretch>
        </p:blipFill>
        <p:spPr>
          <a:xfrm>
            <a:off x="1066800" y="1219200"/>
            <a:ext cx="7010400" cy="2891791"/>
          </a:xfrm>
          <a:prstGeom prst="rect">
            <a:avLst/>
          </a:prstGeom>
        </p:spPr>
      </p:pic>
      <p:pic>
        <p:nvPicPr>
          <p:cNvPr id="22" name="Picture 21"/>
          <p:cNvPicPr>
            <a:picLocks noChangeAspect="1"/>
          </p:cNvPicPr>
          <p:nvPr/>
        </p:nvPicPr>
        <p:blipFill>
          <a:blip r:embed="rId4"/>
          <a:stretch>
            <a:fillRect/>
          </a:stretch>
        </p:blipFill>
        <p:spPr>
          <a:xfrm>
            <a:off x="152400" y="3962400"/>
            <a:ext cx="2648366" cy="1922272"/>
          </a:xfrm>
          <a:prstGeom prst="rect">
            <a:avLst/>
          </a:prstGeom>
        </p:spPr>
      </p:pic>
      <p:pic>
        <p:nvPicPr>
          <p:cNvPr id="23" name="Picture 22"/>
          <p:cNvPicPr>
            <a:picLocks noChangeAspect="1"/>
          </p:cNvPicPr>
          <p:nvPr/>
        </p:nvPicPr>
        <p:blipFill>
          <a:blip r:embed="rId5"/>
          <a:stretch>
            <a:fillRect/>
          </a:stretch>
        </p:blipFill>
        <p:spPr>
          <a:xfrm>
            <a:off x="6324600" y="4038600"/>
            <a:ext cx="2819400" cy="1877190"/>
          </a:xfrm>
          <a:prstGeom prst="rect">
            <a:avLst/>
          </a:prstGeom>
        </p:spPr>
      </p:pic>
    </p:spTree>
    <p:extLst>
      <p:ext uri="{BB962C8B-B14F-4D97-AF65-F5344CB8AC3E}">
        <p14:creationId xmlns:p14="http://schemas.microsoft.com/office/powerpoint/2010/main" val="1527321161"/>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11"/>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 name="Title 2"/>
          <p:cNvSpPr>
            <a:spLocks noGrp="1"/>
          </p:cNvSpPr>
          <p:nvPr>
            <p:ph type="title"/>
          </p:nvPr>
        </p:nvSpPr>
        <p:spPr/>
        <p:txBody>
          <a:bodyPr/>
          <a:lstStyle/>
          <a:p>
            <a:r>
              <a:rPr lang="en-US" dirty="0">
                <a:latin typeface="Garamond"/>
                <a:cs typeface="Garamond"/>
              </a:rPr>
              <a:t>Geospatial Analytics: Layers</a:t>
            </a:r>
          </a:p>
        </p:txBody>
      </p:sp>
      <p:sp>
        <p:nvSpPr>
          <p:cNvPr id="8" name="TextBox 7"/>
          <p:cNvSpPr txBox="1"/>
          <p:nvPr/>
        </p:nvSpPr>
        <p:spPr>
          <a:xfrm>
            <a:off x="3124200" y="1143000"/>
            <a:ext cx="2971800" cy="477054"/>
          </a:xfrm>
          <a:prstGeom prst="rect">
            <a:avLst/>
          </a:prstGeom>
          <a:noFill/>
        </p:spPr>
        <p:txBody>
          <a:bodyPr wrap="square" rtlCol="0">
            <a:spAutoFit/>
          </a:bodyPr>
          <a:lstStyle/>
          <a:p>
            <a:pPr algn="ctr"/>
            <a:r>
              <a:rPr lang="en-US" sz="2500" dirty="0">
                <a:solidFill>
                  <a:schemeClr val="bg1"/>
                </a:solidFill>
                <a:latin typeface="Garamond"/>
                <a:cs typeface="Garamond"/>
              </a:rPr>
              <a:t>Swath Angle</a:t>
            </a:r>
          </a:p>
        </p:txBody>
      </p:sp>
      <p:pic>
        <p:nvPicPr>
          <p:cNvPr id="10" name="Picture 9"/>
          <p:cNvPicPr>
            <a:picLocks noChangeAspect="1"/>
          </p:cNvPicPr>
          <p:nvPr/>
        </p:nvPicPr>
        <p:blipFill>
          <a:blip r:embed="rId3"/>
          <a:stretch>
            <a:fillRect/>
          </a:stretch>
        </p:blipFill>
        <p:spPr>
          <a:xfrm>
            <a:off x="1066800" y="1752600"/>
            <a:ext cx="7315200" cy="4170756"/>
          </a:xfrm>
          <a:prstGeom prst="rect">
            <a:avLst/>
          </a:prstGeom>
        </p:spPr>
      </p:pic>
    </p:spTree>
    <p:extLst>
      <p:ext uri="{BB962C8B-B14F-4D97-AF65-F5344CB8AC3E}">
        <p14:creationId xmlns:p14="http://schemas.microsoft.com/office/powerpoint/2010/main" val="1812361234"/>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 name="Title 2"/>
          <p:cNvSpPr>
            <a:spLocks noGrp="1"/>
          </p:cNvSpPr>
          <p:nvPr>
            <p:ph type="title"/>
          </p:nvPr>
        </p:nvSpPr>
        <p:spPr/>
        <p:txBody>
          <a:bodyPr/>
          <a:lstStyle/>
          <a:p>
            <a:r>
              <a:rPr lang="en-US" dirty="0">
                <a:latin typeface="Garamond"/>
                <a:cs typeface="Garamond"/>
              </a:rPr>
              <a:t>Geospatial Analytics: Layers</a:t>
            </a:r>
          </a:p>
        </p:txBody>
      </p:sp>
      <p:sp>
        <p:nvSpPr>
          <p:cNvPr id="8" name="TextBox 7"/>
          <p:cNvSpPr txBox="1"/>
          <p:nvPr/>
        </p:nvSpPr>
        <p:spPr>
          <a:xfrm>
            <a:off x="3124200" y="1143000"/>
            <a:ext cx="2971800" cy="477054"/>
          </a:xfrm>
          <a:prstGeom prst="rect">
            <a:avLst/>
          </a:prstGeom>
          <a:noFill/>
        </p:spPr>
        <p:txBody>
          <a:bodyPr wrap="square" rtlCol="0">
            <a:spAutoFit/>
          </a:bodyPr>
          <a:lstStyle/>
          <a:p>
            <a:pPr algn="ctr"/>
            <a:r>
              <a:rPr lang="en-US" sz="2500" dirty="0">
                <a:solidFill>
                  <a:schemeClr val="bg1"/>
                </a:solidFill>
                <a:latin typeface="Garamond"/>
                <a:cs typeface="Garamond"/>
              </a:rPr>
              <a:t>Swath Angle</a:t>
            </a:r>
          </a:p>
        </p:txBody>
      </p:sp>
      <p:pic>
        <p:nvPicPr>
          <p:cNvPr id="10" name="Picture 9"/>
          <p:cNvPicPr>
            <a:picLocks noChangeAspect="1"/>
          </p:cNvPicPr>
          <p:nvPr/>
        </p:nvPicPr>
        <p:blipFill>
          <a:blip r:embed="rId3"/>
          <a:stretch>
            <a:fillRect/>
          </a:stretch>
        </p:blipFill>
        <p:spPr>
          <a:xfrm>
            <a:off x="1066800" y="1752600"/>
            <a:ext cx="7315200" cy="4170756"/>
          </a:xfrm>
          <a:prstGeom prst="rect">
            <a:avLst/>
          </a:prstGeom>
        </p:spPr>
      </p:pic>
    </p:spTree>
    <p:extLst>
      <p:ext uri="{BB962C8B-B14F-4D97-AF65-F5344CB8AC3E}">
        <p14:creationId xmlns:p14="http://schemas.microsoft.com/office/powerpoint/2010/main" val="3326352368"/>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Garamond"/>
                <a:cs typeface="Garamond"/>
              </a:rPr>
              <a:t>Geospatial Analytics: Layers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 name="TextBox 1"/>
          <p:cNvSpPr txBox="1"/>
          <p:nvPr/>
        </p:nvSpPr>
        <p:spPr>
          <a:xfrm>
            <a:off x="3352800" y="1143000"/>
            <a:ext cx="2209800" cy="477054"/>
          </a:xfrm>
          <a:prstGeom prst="rect">
            <a:avLst/>
          </a:prstGeom>
          <a:noFill/>
        </p:spPr>
        <p:txBody>
          <a:bodyPr wrap="square" rtlCol="0">
            <a:spAutoFit/>
          </a:bodyPr>
          <a:lstStyle/>
          <a:p>
            <a:pPr algn="ctr"/>
            <a:r>
              <a:rPr lang="en-US" sz="2500" dirty="0">
                <a:solidFill>
                  <a:srgbClr val="FFFFFF"/>
                </a:solidFill>
                <a:latin typeface="Garamond"/>
                <a:cs typeface="Garamond"/>
              </a:rPr>
              <a:t>CUBE</a:t>
            </a:r>
          </a:p>
        </p:txBody>
      </p:sp>
      <p:pic>
        <p:nvPicPr>
          <p:cNvPr id="4" name="Picture 3"/>
          <p:cNvPicPr>
            <a:picLocks noChangeAspect="1"/>
          </p:cNvPicPr>
          <p:nvPr/>
        </p:nvPicPr>
        <p:blipFill>
          <a:blip r:embed="rId3"/>
          <a:stretch>
            <a:fillRect/>
          </a:stretch>
        </p:blipFill>
        <p:spPr>
          <a:xfrm>
            <a:off x="762000" y="1676400"/>
            <a:ext cx="7620000" cy="4300046"/>
          </a:xfrm>
          <a:prstGeom prst="rect">
            <a:avLst/>
          </a:prstGeom>
        </p:spPr>
      </p:pic>
    </p:spTree>
    <p:extLst>
      <p:ext uri="{BB962C8B-B14F-4D97-AF65-F5344CB8AC3E}">
        <p14:creationId xmlns:p14="http://schemas.microsoft.com/office/powerpoint/2010/main" val="1707552423"/>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1842</Words>
  <Application>Microsoft Macintosh PowerPoint</Application>
  <PresentationFormat>On-screen Show (4:3)</PresentationFormat>
  <Paragraphs>101</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Encode Sans Normal</vt:lpstr>
      <vt:lpstr>Garamond</vt:lpstr>
      <vt:lpstr>1_Default Design</vt:lpstr>
      <vt:lpstr>Workflow of Shallow-Water Hydrographic Mapping: Acquisition to Post-Processing</vt:lpstr>
      <vt:lpstr>Coastal waters are essential </vt:lpstr>
      <vt:lpstr>Coastal waters are essential </vt:lpstr>
      <vt:lpstr>Acquisition</vt:lpstr>
      <vt:lpstr>Acquisition</vt:lpstr>
      <vt:lpstr>Acquisition</vt:lpstr>
      <vt:lpstr>Geospatial Analytics: Layers</vt:lpstr>
      <vt:lpstr>Geospatial Analytics: Layers</vt:lpstr>
      <vt:lpstr>Geospatial Analytics: Layers</vt:lpstr>
      <vt:lpstr>Geospatial Analytics: Layers</vt:lpstr>
      <vt:lpstr>Geospatial Analytics: Layers</vt:lpstr>
      <vt:lpstr>Post-processing: ArcGIS</vt:lpstr>
      <vt:lpstr>Post-processing: ArcGIS</vt:lpstr>
      <vt:lpstr>Post-processing: ArcGIS</vt:lpstr>
      <vt:lpstr>Post-processing: ArcGIS</vt:lpstr>
      <vt:lpstr>Post-processing: ArcGIS</vt:lpstr>
      <vt:lpstr>Post-processing: ArcGIS</vt:lpstr>
      <vt:lpstr>Post-processing: ArcGIS</vt:lpstr>
      <vt:lpstr>Post-processing: ArcGIS</vt:lpstr>
      <vt:lpstr>Conclusions</vt:lpstr>
      <vt:lpstr>Time’s Up!</vt:lpstr>
    </vt:vector>
  </TitlesOfParts>
  <Company>RR Donnelley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 Donnelley</dc:creator>
  <cp:lastModifiedBy>Elizabeth H. Bedford</cp:lastModifiedBy>
  <cp:revision>36</cp:revision>
  <dcterms:created xsi:type="dcterms:W3CDTF">2010-02-23T00:58:46Z</dcterms:created>
  <dcterms:modified xsi:type="dcterms:W3CDTF">2019-05-29T23:38:54Z</dcterms:modified>
</cp:coreProperties>
</file>