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Helvetica Neue" panose="02000503000000020004"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50" d="100"/>
          <a:sy n="150" d="100"/>
        </p:scale>
        <p:origin x="424" y="1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500aa9a8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f500aa9a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a:solidFill>
                  <a:schemeClr val="dk1"/>
                </a:solidFill>
              </a:rPr>
              <a:t>In this talk, I will present the community-based design of interactive digital story mapping to document COVID-19 tenant experiences and housing (in)justice information: eviction data, global housing protection legislation, and housing justice actions as part of the Anti-Eviction Mapping Project (AEMP). Since 2013, the AEMP has conducted oral history interviews to amplify tenant voices by collecting and counter-mapping narratives of displacement and resistance. However, with low resources and dependence on in-kind labor, community-based practices such as these move slowly; as volunteers, we struggle to collect, counter-map, and disseminate housing justice information at a pace that can keep up with the rapidly accelerating rates of eviction and harm inflicted on marginalized communities, especially during times of crisis. Thus, to support social movement organizations in launching digital counter-maps under severe time and resource constraints, I will discuss the community-based design behind the AEMP's free and open-source system built in response to the COVID-19 housing crisis along with key design considerations, strategies, and lessons learned. By sharing these insights, I aim to extend quick-hand guidance on visual story mapping: multimedia and geographic information systems design for social change. I also wish to foster collective listening and generative discussion by extending invitations to experience these stories online at: covid19.antievictionmap.com.</a:t>
            </a:r>
            <a:endParaRPr sz="105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2ced9c4520_1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2ced9c4520_1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27e9c0244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27e9c0244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Priorities: usability (retrieving information - city, county, state level plus iconography), accessibility (disorienting zoom), and language justice (in progress - working on up to 12 languages). Wanted to install our values and aesthetics in the map. Not just about what we work on, but also how we work.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Started involving community organizers and tenants in the design process. Asking them what they might use this for and seeing how it worked – or did not work – for them. We found it was useful for community organizers to cross-check data and see if anything was falling through the cracks. Accentuating the global housing justice actions on the landscapes. Cross-hatching for expiring protections. Aesthetic, neither warm nor cool colors. We also started talking about the role that narrative plays in capturing the hearts and minds, which we get to later, but from the get-go this was a goal, it just took time - it was longer process than working with more traditional datasets.</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500aa9a8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500aa9a8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Big buttons, sequential pattern, colorblind safe, high color contrast ratio for more accessibility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2ced9c452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2ced9c452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Making it work on pocket computers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f002ac6a2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f002ac6a2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0f7c62f399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0f7c62f39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Two-tab structure for stories (cognitive load), audio-visualizer (classroom partnerships), making it shareable, sensory experiences (voice), share button</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2dca0e85f4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2dca0e85f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invite you to listen to these stories so that we can foster collective listening, generative discussion about these topics, and hopefully, through this artifact, we can collectively elevate these voices and work to positively change these landscapes together.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f002ac6a26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f002ac6a2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retthalperin.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covid19.antievictionmap.com/tenant-protectio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covid19.antievictionmap.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274525" y="288275"/>
            <a:ext cx="3737100" cy="15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300" i="1">
                <a:solidFill>
                  <a:schemeClr val="lt1"/>
                </a:solidFill>
                <a:latin typeface="Times New Roman"/>
                <a:ea typeface="Times New Roman"/>
                <a:cs typeface="Times New Roman"/>
                <a:sym typeface="Times New Roman"/>
              </a:rPr>
              <a:t>Interactive Digital Story Mapping to Document Housing (In)justice through Community-Based Design</a:t>
            </a:r>
            <a:endParaRPr sz="2300" i="1">
              <a:solidFill>
                <a:schemeClr val="lt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2300">
              <a:solidFill>
                <a:schemeClr val="lt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230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55" name="Google Shape;55;p13"/>
          <p:cNvSpPr txBox="1">
            <a:spLocks noGrp="1"/>
          </p:cNvSpPr>
          <p:nvPr>
            <p:ph type="subTitle" idx="4294967295"/>
          </p:nvPr>
        </p:nvSpPr>
        <p:spPr>
          <a:xfrm>
            <a:off x="306300" y="2683075"/>
            <a:ext cx="3680700" cy="1155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200"/>
              </a:spcAft>
              <a:buNone/>
            </a:pPr>
            <a:r>
              <a:rPr lang="en" sz="1300" b="1">
                <a:solidFill>
                  <a:schemeClr val="lt1"/>
                </a:solidFill>
                <a:latin typeface="Helvetica Neue"/>
                <a:ea typeface="Helvetica Neue"/>
                <a:cs typeface="Helvetica Neue"/>
                <a:sym typeface="Helvetica Neue"/>
              </a:rPr>
              <a:t>Brett A</a:t>
            </a:r>
            <a:r>
              <a:rPr lang="en" sz="1300">
                <a:solidFill>
                  <a:schemeClr val="lt1"/>
                </a:solidFill>
                <a:latin typeface="Helvetica Neue"/>
                <a:ea typeface="Helvetica Neue"/>
                <a:cs typeface="Helvetica Neue"/>
                <a:sym typeface="Helvetica Neue"/>
              </a:rPr>
              <a:t>.</a:t>
            </a:r>
            <a:r>
              <a:rPr lang="en" sz="1300" b="1">
                <a:solidFill>
                  <a:schemeClr val="lt1"/>
                </a:solidFill>
                <a:latin typeface="Helvetica Neue"/>
                <a:ea typeface="Helvetica Neue"/>
                <a:cs typeface="Helvetica Neue"/>
                <a:sym typeface="Helvetica Neue"/>
              </a:rPr>
              <a:t> Halperin</a:t>
            </a:r>
            <a:br>
              <a:rPr lang="en" sz="1100">
                <a:solidFill>
                  <a:schemeClr val="lt1"/>
                </a:solidFill>
                <a:latin typeface="Helvetica Neue"/>
                <a:ea typeface="Helvetica Neue"/>
                <a:cs typeface="Helvetica Neue"/>
                <a:sym typeface="Helvetica Neue"/>
              </a:rPr>
            </a:br>
            <a:br>
              <a:rPr lang="en" sz="800">
                <a:solidFill>
                  <a:schemeClr val="lt1"/>
                </a:solidFill>
                <a:latin typeface="Helvetica Neue"/>
                <a:ea typeface="Helvetica Neue"/>
                <a:cs typeface="Helvetica Neue"/>
                <a:sym typeface="Helvetica Neue"/>
              </a:rPr>
            </a:br>
            <a:r>
              <a:rPr lang="en" sz="1100">
                <a:solidFill>
                  <a:schemeClr val="lt1"/>
                </a:solidFill>
                <a:latin typeface="Helvetica Neue"/>
                <a:ea typeface="Helvetica Neue"/>
                <a:cs typeface="Helvetica Neue"/>
                <a:sym typeface="Helvetica Neue"/>
              </a:rPr>
              <a:t>PhD Student, Human Centered Design &amp; Engineering,</a:t>
            </a:r>
            <a:br>
              <a:rPr lang="en" sz="1100">
                <a:solidFill>
                  <a:schemeClr val="lt1"/>
                </a:solidFill>
                <a:latin typeface="Helvetica Neue"/>
                <a:ea typeface="Helvetica Neue"/>
                <a:cs typeface="Helvetica Neue"/>
                <a:sym typeface="Helvetica Neue"/>
              </a:rPr>
            </a:br>
            <a:r>
              <a:rPr lang="en" sz="1100">
                <a:solidFill>
                  <a:schemeClr val="lt1"/>
                </a:solidFill>
                <a:latin typeface="Helvetica Neue"/>
                <a:ea typeface="Helvetica Neue"/>
                <a:cs typeface="Helvetica Neue"/>
                <a:sym typeface="Helvetica Neue"/>
              </a:rPr>
              <a:t>University of Washington</a:t>
            </a:r>
            <a:br>
              <a:rPr lang="en" sz="1100">
                <a:solidFill>
                  <a:schemeClr val="lt1"/>
                </a:solidFill>
                <a:latin typeface="Helvetica Neue"/>
                <a:ea typeface="Helvetica Neue"/>
                <a:cs typeface="Helvetica Neue"/>
                <a:sym typeface="Helvetica Neue"/>
              </a:rPr>
            </a:br>
            <a:br>
              <a:rPr lang="en" sz="800">
                <a:solidFill>
                  <a:schemeClr val="lt1"/>
                </a:solidFill>
                <a:latin typeface="Helvetica Neue"/>
                <a:ea typeface="Helvetica Neue"/>
                <a:cs typeface="Helvetica Neue"/>
                <a:sym typeface="Helvetica Neue"/>
              </a:rPr>
            </a:br>
            <a:r>
              <a:rPr lang="en" sz="1100">
                <a:solidFill>
                  <a:schemeClr val="lt1"/>
                </a:solidFill>
                <a:latin typeface="Helvetica Neue"/>
                <a:ea typeface="Helvetica Neue"/>
                <a:cs typeface="Helvetica Neue"/>
                <a:sym typeface="Helvetica Neue"/>
              </a:rPr>
              <a:t>Designer, the Anti-Eviction Mapping Project</a:t>
            </a:r>
            <a:endParaRPr sz="1100">
              <a:solidFill>
                <a:schemeClr val="lt1"/>
              </a:solidFill>
              <a:latin typeface="Helvetica Neue"/>
              <a:ea typeface="Helvetica Neue"/>
              <a:cs typeface="Helvetica Neue"/>
              <a:sym typeface="Helvetica Neue"/>
            </a:endParaRPr>
          </a:p>
        </p:txBody>
      </p:sp>
      <p:sp>
        <p:nvSpPr>
          <p:cNvPr id="56" name="Google Shape;56;p13"/>
          <p:cNvSpPr txBox="1"/>
          <p:nvPr/>
        </p:nvSpPr>
        <p:spPr>
          <a:xfrm>
            <a:off x="303025" y="1883000"/>
            <a:ext cx="3802500" cy="69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100">
                <a:solidFill>
                  <a:schemeClr val="lt1"/>
                </a:solidFill>
                <a:latin typeface="Helvetica Neue"/>
                <a:ea typeface="Helvetica Neue"/>
                <a:cs typeface="Helvetica Neue"/>
                <a:sym typeface="Helvetica Neue"/>
              </a:rPr>
              <a:t>GIS Symposium</a:t>
            </a:r>
            <a:br>
              <a:rPr lang="en" sz="1100">
                <a:solidFill>
                  <a:schemeClr val="lt1"/>
                </a:solidFill>
                <a:latin typeface="Helvetica Neue"/>
                <a:ea typeface="Helvetica Neue"/>
                <a:cs typeface="Helvetica Neue"/>
                <a:sym typeface="Helvetica Neue"/>
              </a:rPr>
            </a:br>
            <a:br>
              <a:rPr lang="en" sz="800">
                <a:solidFill>
                  <a:schemeClr val="lt1"/>
                </a:solidFill>
                <a:latin typeface="Helvetica Neue"/>
                <a:ea typeface="Helvetica Neue"/>
                <a:cs typeface="Helvetica Neue"/>
                <a:sym typeface="Helvetica Neue"/>
              </a:rPr>
            </a:br>
            <a:r>
              <a:rPr lang="en" sz="1100">
                <a:solidFill>
                  <a:schemeClr val="lt1"/>
                </a:solidFill>
                <a:latin typeface="Helvetica Neue"/>
                <a:ea typeface="Helvetica Neue"/>
                <a:cs typeface="Helvetica Neue"/>
                <a:sym typeface="Helvetica Neue"/>
              </a:rPr>
              <a:t>University of Washington | May 25, 2022 </a:t>
            </a:r>
            <a:endParaRPr sz="1100">
              <a:solidFill>
                <a:schemeClr val="lt1"/>
              </a:solidFill>
              <a:latin typeface="Helvetica Neue"/>
              <a:ea typeface="Helvetica Neue"/>
              <a:cs typeface="Helvetica Neue"/>
              <a:sym typeface="Helvetica Neue"/>
            </a:endParaRPr>
          </a:p>
        </p:txBody>
      </p:sp>
      <p:sp>
        <p:nvSpPr>
          <p:cNvPr id="57" name="Google Shape;57;p13"/>
          <p:cNvSpPr txBox="1">
            <a:spLocks noGrp="1"/>
          </p:cNvSpPr>
          <p:nvPr>
            <p:ph type="subTitle" idx="4294967295"/>
          </p:nvPr>
        </p:nvSpPr>
        <p:spPr>
          <a:xfrm>
            <a:off x="302725" y="3994900"/>
            <a:ext cx="3680700" cy="78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lt1"/>
                </a:solidFill>
                <a:latin typeface="Helvetica Neue"/>
                <a:ea typeface="Helvetica Neue"/>
                <a:cs typeface="Helvetica Neue"/>
                <a:sym typeface="Helvetica Neue"/>
              </a:rPr>
              <a:t>Twitter: @bretthalp</a:t>
            </a:r>
            <a:endParaRPr sz="1100">
              <a:solidFill>
                <a:schemeClr val="lt1"/>
              </a:solidFill>
              <a:latin typeface="Helvetica Neue"/>
              <a:ea typeface="Helvetica Neue"/>
              <a:cs typeface="Helvetica Neue"/>
              <a:sym typeface="Helvetica Neue"/>
            </a:endParaRPr>
          </a:p>
          <a:p>
            <a:pPr marL="0" lvl="0" indent="0" algn="l" rtl="0">
              <a:spcBef>
                <a:spcPts val="1200"/>
              </a:spcBef>
              <a:spcAft>
                <a:spcPts val="0"/>
              </a:spcAft>
              <a:buClr>
                <a:schemeClr val="dk1"/>
              </a:buClr>
              <a:buSzPts val="1100"/>
              <a:buFont typeface="Arial"/>
              <a:buNone/>
            </a:pPr>
            <a:r>
              <a:rPr lang="en" sz="1100">
                <a:solidFill>
                  <a:schemeClr val="lt1"/>
                </a:solidFill>
                <a:latin typeface="Helvetica Neue"/>
                <a:ea typeface="Helvetica Neue"/>
                <a:cs typeface="Helvetica Neue"/>
                <a:sym typeface="Helvetica Neue"/>
              </a:rPr>
              <a:t>Portfolio: </a:t>
            </a:r>
            <a:r>
              <a:rPr lang="en" sz="1100" u="sng">
                <a:solidFill>
                  <a:schemeClr val="lt1"/>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https://bretthalperin.com</a:t>
            </a:r>
            <a:endParaRPr sz="1100">
              <a:solidFill>
                <a:schemeClr val="lt1"/>
              </a:solidFill>
              <a:latin typeface="Helvetica Neue"/>
              <a:ea typeface="Helvetica Neue"/>
              <a:cs typeface="Helvetica Neue"/>
              <a:sym typeface="Helvetica Neue"/>
            </a:endParaRPr>
          </a:p>
          <a:p>
            <a:pPr marL="0" lvl="0" indent="0" algn="l" rtl="0">
              <a:spcBef>
                <a:spcPts val="1200"/>
              </a:spcBef>
              <a:spcAft>
                <a:spcPts val="0"/>
              </a:spcAft>
              <a:buNone/>
            </a:pPr>
            <a:endParaRPr sz="1100">
              <a:solidFill>
                <a:schemeClr val="lt1"/>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endParaRPr sz="1100" u="sng">
              <a:solidFill>
                <a:schemeClr val="lt1"/>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endParaRPr sz="1100">
              <a:solidFill>
                <a:schemeClr val="lt1"/>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endParaRPr sz="1100">
              <a:solidFill>
                <a:schemeClr val="lt1"/>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endParaRPr sz="1100">
              <a:solidFill>
                <a:schemeClr val="lt1"/>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en" sz="1100">
                <a:solidFill>
                  <a:schemeClr val="lt1"/>
                </a:solidFill>
                <a:latin typeface="Helvetica Neue"/>
                <a:ea typeface="Helvetica Neue"/>
                <a:cs typeface="Helvetica Neue"/>
                <a:sym typeface="Helvetica Neue"/>
              </a:rPr>
              <a:t>www.bretthalperin.com</a:t>
            </a:r>
            <a:endParaRPr sz="1100">
              <a:solidFill>
                <a:schemeClr val="lt1"/>
              </a:solidFill>
              <a:latin typeface="Helvetica Neue"/>
              <a:ea typeface="Helvetica Neue"/>
              <a:cs typeface="Helvetica Neue"/>
              <a:sym typeface="Helvetica Neue"/>
            </a:endParaRPr>
          </a:p>
        </p:txBody>
      </p:sp>
      <p:cxnSp>
        <p:nvCxnSpPr>
          <p:cNvPr id="58" name="Google Shape;58;p13"/>
          <p:cNvCxnSpPr/>
          <p:nvPr/>
        </p:nvCxnSpPr>
        <p:spPr>
          <a:xfrm>
            <a:off x="4011613" y="345625"/>
            <a:ext cx="49200" cy="4511700"/>
          </a:xfrm>
          <a:prstGeom prst="straightConnector1">
            <a:avLst/>
          </a:prstGeom>
          <a:noFill/>
          <a:ln w="19050" cap="flat" cmpd="sng">
            <a:solidFill>
              <a:schemeClr val="lt1"/>
            </a:solidFill>
            <a:prstDash val="solid"/>
            <a:round/>
            <a:headEnd type="none" w="med" len="med"/>
            <a:tailEnd type="none" w="med" len="med"/>
          </a:ln>
        </p:spPr>
      </p:cxnSp>
      <p:cxnSp>
        <p:nvCxnSpPr>
          <p:cNvPr id="59" name="Google Shape;59;p13"/>
          <p:cNvCxnSpPr/>
          <p:nvPr/>
        </p:nvCxnSpPr>
        <p:spPr>
          <a:xfrm rot="10800000">
            <a:off x="251863" y="1874300"/>
            <a:ext cx="3784800" cy="8700"/>
          </a:xfrm>
          <a:prstGeom prst="straightConnector1">
            <a:avLst/>
          </a:prstGeom>
          <a:noFill/>
          <a:ln w="19050" cap="flat" cmpd="sng">
            <a:solidFill>
              <a:schemeClr val="lt1"/>
            </a:solidFill>
            <a:prstDash val="solid"/>
            <a:round/>
            <a:headEnd type="none" w="med" len="med"/>
            <a:tailEnd type="none" w="med" len="med"/>
          </a:ln>
        </p:spPr>
      </p:cxnSp>
      <p:cxnSp>
        <p:nvCxnSpPr>
          <p:cNvPr id="60" name="Google Shape;60;p13"/>
          <p:cNvCxnSpPr/>
          <p:nvPr/>
        </p:nvCxnSpPr>
        <p:spPr>
          <a:xfrm rot="10800000">
            <a:off x="250150" y="2580600"/>
            <a:ext cx="3795000" cy="9000"/>
          </a:xfrm>
          <a:prstGeom prst="straightConnector1">
            <a:avLst/>
          </a:prstGeom>
          <a:noFill/>
          <a:ln w="19050" cap="flat" cmpd="sng">
            <a:solidFill>
              <a:schemeClr val="lt1"/>
            </a:solidFill>
            <a:prstDash val="solid"/>
            <a:round/>
            <a:headEnd type="none" w="med" len="med"/>
            <a:tailEnd type="none" w="med" len="med"/>
          </a:ln>
        </p:spPr>
      </p:cxnSp>
      <p:cxnSp>
        <p:nvCxnSpPr>
          <p:cNvPr id="61" name="Google Shape;61;p13"/>
          <p:cNvCxnSpPr/>
          <p:nvPr/>
        </p:nvCxnSpPr>
        <p:spPr>
          <a:xfrm rot="10800000">
            <a:off x="269525" y="3918050"/>
            <a:ext cx="3784800" cy="12300"/>
          </a:xfrm>
          <a:prstGeom prst="straightConnector1">
            <a:avLst/>
          </a:prstGeom>
          <a:noFill/>
          <a:ln w="19050" cap="flat" cmpd="sng">
            <a:solidFill>
              <a:schemeClr val="lt1"/>
            </a:solidFill>
            <a:prstDash val="solid"/>
            <a:round/>
            <a:headEnd type="none" w="med" len="med"/>
            <a:tailEnd type="none" w="med" len="med"/>
          </a:ln>
        </p:spPr>
      </p:cxnSp>
      <p:cxnSp>
        <p:nvCxnSpPr>
          <p:cNvPr id="62" name="Google Shape;62;p13"/>
          <p:cNvCxnSpPr/>
          <p:nvPr/>
        </p:nvCxnSpPr>
        <p:spPr>
          <a:xfrm rot="10800000">
            <a:off x="274325" y="4846350"/>
            <a:ext cx="8700000" cy="11400"/>
          </a:xfrm>
          <a:prstGeom prst="straightConnector1">
            <a:avLst/>
          </a:prstGeom>
          <a:noFill/>
          <a:ln w="19050" cap="flat" cmpd="sng">
            <a:solidFill>
              <a:schemeClr val="lt1"/>
            </a:solidFill>
            <a:prstDash val="solid"/>
            <a:round/>
            <a:headEnd type="none" w="med" len="med"/>
            <a:tailEnd type="none" w="med" len="med"/>
          </a:ln>
        </p:spPr>
      </p:cxnSp>
      <p:cxnSp>
        <p:nvCxnSpPr>
          <p:cNvPr id="63" name="Google Shape;63;p13"/>
          <p:cNvCxnSpPr/>
          <p:nvPr/>
        </p:nvCxnSpPr>
        <p:spPr>
          <a:xfrm>
            <a:off x="232525" y="344425"/>
            <a:ext cx="42000" cy="4514100"/>
          </a:xfrm>
          <a:prstGeom prst="straightConnector1">
            <a:avLst/>
          </a:prstGeom>
          <a:noFill/>
          <a:ln w="19050" cap="flat" cmpd="sng">
            <a:solidFill>
              <a:schemeClr val="lt1"/>
            </a:solidFill>
            <a:prstDash val="solid"/>
            <a:round/>
            <a:headEnd type="none" w="med" len="med"/>
            <a:tailEnd type="none" w="med" len="med"/>
          </a:ln>
        </p:spPr>
      </p:cxnSp>
      <p:cxnSp>
        <p:nvCxnSpPr>
          <p:cNvPr id="64" name="Google Shape;64;p13"/>
          <p:cNvCxnSpPr/>
          <p:nvPr/>
        </p:nvCxnSpPr>
        <p:spPr>
          <a:xfrm rot="10800000">
            <a:off x="220075" y="343725"/>
            <a:ext cx="8721000" cy="14400"/>
          </a:xfrm>
          <a:prstGeom prst="straightConnector1">
            <a:avLst/>
          </a:prstGeom>
          <a:noFill/>
          <a:ln w="19050" cap="flat" cmpd="sng">
            <a:solidFill>
              <a:schemeClr val="lt1"/>
            </a:solidFill>
            <a:prstDash val="solid"/>
            <a:round/>
            <a:headEnd type="none" w="med" len="med"/>
            <a:tailEnd type="none" w="med" len="med"/>
          </a:ln>
        </p:spPr>
      </p:cxnSp>
      <p:cxnSp>
        <p:nvCxnSpPr>
          <p:cNvPr id="65" name="Google Shape;65;p13"/>
          <p:cNvCxnSpPr/>
          <p:nvPr/>
        </p:nvCxnSpPr>
        <p:spPr>
          <a:xfrm>
            <a:off x="8929125" y="347375"/>
            <a:ext cx="36300" cy="4519200"/>
          </a:xfrm>
          <a:prstGeom prst="straightConnector1">
            <a:avLst/>
          </a:prstGeom>
          <a:noFill/>
          <a:ln w="19050" cap="flat" cmpd="sng">
            <a:solidFill>
              <a:schemeClr val="lt1"/>
            </a:solidFill>
            <a:prstDash val="solid"/>
            <a:round/>
            <a:headEnd type="none" w="med" len="med"/>
            <a:tailEnd type="none" w="med" len="med"/>
          </a:ln>
        </p:spPr>
      </p:cxnSp>
      <p:pic>
        <p:nvPicPr>
          <p:cNvPr id="66" name="Google Shape;66;p13"/>
          <p:cNvPicPr preferRelativeResize="0"/>
          <p:nvPr/>
        </p:nvPicPr>
        <p:blipFill rotWithShape="1">
          <a:blip r:embed="rId4">
            <a:alphaModFix/>
          </a:blip>
          <a:srcRect l="1766" t="1328" r="1698" b="1697"/>
          <a:stretch/>
        </p:blipFill>
        <p:spPr>
          <a:xfrm>
            <a:off x="4105525" y="418000"/>
            <a:ext cx="4740475" cy="43638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538925" y="1289800"/>
            <a:ext cx="8505900" cy="71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chemeClr val="lt1"/>
                </a:solidFill>
                <a:latin typeface="Times New Roman"/>
                <a:ea typeface="Times New Roman"/>
                <a:cs typeface="Times New Roman"/>
                <a:sym typeface="Times New Roman"/>
              </a:rPr>
              <a:t>Protections &amp; Housing Justice Actions Map</a:t>
            </a:r>
            <a:endParaRPr sz="360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en" sz="3600">
                <a:solidFill>
                  <a:schemeClr val="lt1"/>
                </a:solidFill>
                <a:latin typeface="Times New Roman"/>
                <a:ea typeface="Times New Roman"/>
                <a:cs typeface="Times New Roman"/>
                <a:sym typeface="Times New Roman"/>
              </a:rPr>
              <a:t> </a:t>
            </a:r>
            <a:endParaRPr sz="3600">
              <a:solidFill>
                <a:schemeClr val="lt1"/>
              </a:solidFill>
            </a:endParaRPr>
          </a:p>
        </p:txBody>
      </p:sp>
      <p:cxnSp>
        <p:nvCxnSpPr>
          <p:cNvPr id="72" name="Google Shape;72;p14"/>
          <p:cNvCxnSpPr/>
          <p:nvPr/>
        </p:nvCxnSpPr>
        <p:spPr>
          <a:xfrm rot="10800000">
            <a:off x="0" y="2720433"/>
            <a:ext cx="1062300" cy="14400"/>
          </a:xfrm>
          <a:prstGeom prst="straightConnector1">
            <a:avLst/>
          </a:prstGeom>
          <a:noFill/>
          <a:ln w="19050" cap="flat" cmpd="sng">
            <a:solidFill>
              <a:schemeClr val="lt1"/>
            </a:solidFill>
            <a:prstDash val="solid"/>
            <a:round/>
            <a:headEnd type="none" w="med" len="med"/>
            <a:tailEnd type="none" w="med" len="med"/>
          </a:ln>
        </p:spPr>
      </p:cxnSp>
      <p:cxnSp>
        <p:nvCxnSpPr>
          <p:cNvPr id="73" name="Google Shape;73;p14"/>
          <p:cNvCxnSpPr/>
          <p:nvPr/>
        </p:nvCxnSpPr>
        <p:spPr>
          <a:xfrm rot="10800000">
            <a:off x="1489275" y="2734833"/>
            <a:ext cx="9144000" cy="14400"/>
          </a:xfrm>
          <a:prstGeom prst="straightConnector1">
            <a:avLst/>
          </a:prstGeom>
          <a:noFill/>
          <a:ln w="19050" cap="flat" cmpd="sng">
            <a:solidFill>
              <a:schemeClr val="lt1"/>
            </a:solidFill>
            <a:prstDash val="solid"/>
            <a:round/>
            <a:headEnd type="none" w="med" len="med"/>
            <a:tailEnd type="none" w="med" len="med"/>
          </a:ln>
        </p:spPr>
      </p:cxnSp>
      <p:cxnSp>
        <p:nvCxnSpPr>
          <p:cNvPr id="74" name="Google Shape;74;p14"/>
          <p:cNvCxnSpPr/>
          <p:nvPr/>
        </p:nvCxnSpPr>
        <p:spPr>
          <a:xfrm rot="10800000">
            <a:off x="1053050" y="2734833"/>
            <a:ext cx="222900" cy="206700"/>
          </a:xfrm>
          <a:prstGeom prst="straightConnector1">
            <a:avLst/>
          </a:prstGeom>
          <a:noFill/>
          <a:ln w="19050" cap="flat" cmpd="sng">
            <a:solidFill>
              <a:schemeClr val="lt1"/>
            </a:solidFill>
            <a:prstDash val="solid"/>
            <a:round/>
            <a:headEnd type="none" w="med" len="med"/>
            <a:tailEnd type="none" w="med" len="med"/>
          </a:ln>
        </p:spPr>
      </p:cxnSp>
      <p:cxnSp>
        <p:nvCxnSpPr>
          <p:cNvPr id="75" name="Google Shape;75;p14"/>
          <p:cNvCxnSpPr/>
          <p:nvPr/>
        </p:nvCxnSpPr>
        <p:spPr>
          <a:xfrm rot="10800000" flipH="1">
            <a:off x="1277800" y="2726433"/>
            <a:ext cx="222600" cy="21510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pic>
        <p:nvPicPr>
          <p:cNvPr id="80" name="Google Shape;80;p15"/>
          <p:cNvPicPr preferRelativeResize="0"/>
          <p:nvPr/>
        </p:nvPicPr>
        <p:blipFill rotWithShape="1">
          <a:blip r:embed="rId3">
            <a:alphaModFix/>
          </a:blip>
          <a:srcRect l="2008" b="5338"/>
          <a:stretch/>
        </p:blipFill>
        <p:spPr>
          <a:xfrm>
            <a:off x="517918" y="0"/>
            <a:ext cx="8125409" cy="4596600"/>
          </a:xfrm>
          <a:prstGeom prst="rect">
            <a:avLst/>
          </a:prstGeom>
          <a:noFill/>
          <a:ln>
            <a:noFill/>
          </a:ln>
        </p:spPr>
      </p:pic>
      <p:sp>
        <p:nvSpPr>
          <p:cNvPr id="81" name="Google Shape;81;p15"/>
          <p:cNvSpPr txBox="1"/>
          <p:nvPr/>
        </p:nvSpPr>
        <p:spPr>
          <a:xfrm>
            <a:off x="695925" y="4662475"/>
            <a:ext cx="7639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Link to view online at: </a:t>
            </a:r>
            <a:r>
              <a:rPr lang="en" u="sng">
                <a:solidFill>
                  <a:schemeClr val="dk1"/>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https://covid19.antievictionmap.com/tenant-protections</a:t>
            </a:r>
            <a:endParaRPr u="sng">
              <a:solidFill>
                <a:schemeClr val="dk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5"/>
        <p:cNvGrpSpPr/>
        <p:nvPr/>
      </p:nvGrpSpPr>
      <p:grpSpPr>
        <a:xfrm>
          <a:off x="0" y="0"/>
          <a:ext cx="0" cy="0"/>
          <a:chOff x="0" y="0"/>
          <a:chExt cx="0" cy="0"/>
        </a:xfrm>
      </p:grpSpPr>
      <p:pic>
        <p:nvPicPr>
          <p:cNvPr id="86" name="Google Shape;86;p16"/>
          <p:cNvPicPr preferRelativeResize="0"/>
          <p:nvPr/>
        </p:nvPicPr>
        <p:blipFill rotWithShape="1">
          <a:blip r:embed="rId3">
            <a:alphaModFix/>
          </a:blip>
          <a:srcRect l="641" r="592"/>
          <a:stretch/>
        </p:blipFill>
        <p:spPr>
          <a:xfrm>
            <a:off x="949600" y="0"/>
            <a:ext cx="7244801"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7"/>
          <p:cNvPicPr preferRelativeResize="0"/>
          <p:nvPr/>
        </p:nvPicPr>
        <p:blipFill rotWithShape="1">
          <a:blip r:embed="rId3">
            <a:alphaModFix/>
          </a:blip>
          <a:srcRect t="6085"/>
          <a:stretch/>
        </p:blipFill>
        <p:spPr>
          <a:xfrm>
            <a:off x="121775" y="584775"/>
            <a:ext cx="1927599" cy="3973924"/>
          </a:xfrm>
          <a:prstGeom prst="rect">
            <a:avLst/>
          </a:prstGeom>
          <a:noFill/>
          <a:ln w="9525" cap="flat" cmpd="sng">
            <a:solidFill>
              <a:schemeClr val="dk1"/>
            </a:solidFill>
            <a:prstDash val="solid"/>
            <a:round/>
            <a:headEnd type="none" w="sm" len="sm"/>
            <a:tailEnd type="none" w="sm" len="sm"/>
          </a:ln>
        </p:spPr>
      </p:pic>
      <p:pic>
        <p:nvPicPr>
          <p:cNvPr id="92" name="Google Shape;92;p17"/>
          <p:cNvPicPr preferRelativeResize="0"/>
          <p:nvPr/>
        </p:nvPicPr>
        <p:blipFill>
          <a:blip r:embed="rId4">
            <a:alphaModFix/>
          </a:blip>
          <a:stretch>
            <a:fillRect/>
          </a:stretch>
        </p:blipFill>
        <p:spPr>
          <a:xfrm>
            <a:off x="2131353" y="584780"/>
            <a:ext cx="1835246" cy="3973920"/>
          </a:xfrm>
          <a:prstGeom prst="rect">
            <a:avLst/>
          </a:prstGeom>
          <a:noFill/>
          <a:ln w="9525" cap="flat" cmpd="sng">
            <a:solidFill>
              <a:schemeClr val="dk1"/>
            </a:solidFill>
            <a:prstDash val="solid"/>
            <a:round/>
            <a:headEnd type="none" w="sm" len="sm"/>
            <a:tailEnd type="none" w="sm" len="sm"/>
          </a:ln>
        </p:spPr>
      </p:pic>
      <p:pic>
        <p:nvPicPr>
          <p:cNvPr id="93" name="Google Shape;93;p17"/>
          <p:cNvPicPr preferRelativeResize="0"/>
          <p:nvPr/>
        </p:nvPicPr>
        <p:blipFill>
          <a:blip r:embed="rId5">
            <a:alphaModFix/>
          </a:blip>
          <a:stretch>
            <a:fillRect/>
          </a:stretch>
        </p:blipFill>
        <p:spPr>
          <a:xfrm>
            <a:off x="4091886" y="584800"/>
            <a:ext cx="1410638" cy="3973898"/>
          </a:xfrm>
          <a:prstGeom prst="rect">
            <a:avLst/>
          </a:prstGeom>
          <a:noFill/>
          <a:ln w="9525" cap="flat" cmpd="sng">
            <a:solidFill>
              <a:schemeClr val="dk1"/>
            </a:solidFill>
            <a:prstDash val="solid"/>
            <a:round/>
            <a:headEnd type="none" w="sm" len="sm"/>
            <a:tailEnd type="none" w="sm" len="sm"/>
          </a:ln>
        </p:spPr>
      </p:pic>
      <p:pic>
        <p:nvPicPr>
          <p:cNvPr id="94" name="Google Shape;94;p17"/>
          <p:cNvPicPr preferRelativeResize="0"/>
          <p:nvPr/>
        </p:nvPicPr>
        <p:blipFill>
          <a:blip r:embed="rId6">
            <a:alphaModFix/>
          </a:blip>
          <a:stretch>
            <a:fillRect/>
          </a:stretch>
        </p:blipFill>
        <p:spPr>
          <a:xfrm>
            <a:off x="5661075" y="584837"/>
            <a:ext cx="1410651" cy="3973837"/>
          </a:xfrm>
          <a:prstGeom prst="rect">
            <a:avLst/>
          </a:prstGeom>
          <a:noFill/>
          <a:ln w="9525" cap="flat" cmpd="sng">
            <a:solidFill>
              <a:schemeClr val="dk1"/>
            </a:solidFill>
            <a:prstDash val="solid"/>
            <a:round/>
            <a:headEnd type="none" w="sm" len="sm"/>
            <a:tailEnd type="none" w="sm" len="sm"/>
          </a:ln>
        </p:spPr>
      </p:pic>
      <p:pic>
        <p:nvPicPr>
          <p:cNvPr id="95" name="Google Shape;95;p17"/>
          <p:cNvPicPr preferRelativeResize="0"/>
          <p:nvPr/>
        </p:nvPicPr>
        <p:blipFill>
          <a:blip r:embed="rId7">
            <a:alphaModFix/>
          </a:blip>
          <a:stretch>
            <a:fillRect/>
          </a:stretch>
        </p:blipFill>
        <p:spPr>
          <a:xfrm>
            <a:off x="7186975" y="582350"/>
            <a:ext cx="1835250" cy="397881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538925" y="1289800"/>
            <a:ext cx="8505900" cy="71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chemeClr val="lt1"/>
                </a:solidFill>
                <a:latin typeface="Times New Roman"/>
                <a:ea typeface="Times New Roman"/>
                <a:cs typeface="Times New Roman"/>
                <a:sym typeface="Times New Roman"/>
              </a:rPr>
              <a:t>Evictions Story Map</a:t>
            </a:r>
            <a:endParaRPr sz="3600">
              <a:solidFill>
                <a:schemeClr val="lt1"/>
              </a:solidFill>
            </a:endParaRPr>
          </a:p>
        </p:txBody>
      </p:sp>
      <p:cxnSp>
        <p:nvCxnSpPr>
          <p:cNvPr id="101" name="Google Shape;101;p18"/>
          <p:cNvCxnSpPr/>
          <p:nvPr/>
        </p:nvCxnSpPr>
        <p:spPr>
          <a:xfrm rot="10800000">
            <a:off x="0" y="2720433"/>
            <a:ext cx="1062300" cy="14400"/>
          </a:xfrm>
          <a:prstGeom prst="straightConnector1">
            <a:avLst/>
          </a:prstGeom>
          <a:noFill/>
          <a:ln w="19050" cap="flat" cmpd="sng">
            <a:solidFill>
              <a:schemeClr val="lt1"/>
            </a:solidFill>
            <a:prstDash val="solid"/>
            <a:round/>
            <a:headEnd type="none" w="med" len="med"/>
            <a:tailEnd type="none" w="med" len="med"/>
          </a:ln>
        </p:spPr>
      </p:cxnSp>
      <p:cxnSp>
        <p:nvCxnSpPr>
          <p:cNvPr id="102" name="Google Shape;102;p18"/>
          <p:cNvCxnSpPr/>
          <p:nvPr/>
        </p:nvCxnSpPr>
        <p:spPr>
          <a:xfrm rot="10800000">
            <a:off x="1489275" y="2734833"/>
            <a:ext cx="9144000" cy="14400"/>
          </a:xfrm>
          <a:prstGeom prst="straightConnector1">
            <a:avLst/>
          </a:prstGeom>
          <a:noFill/>
          <a:ln w="19050" cap="flat" cmpd="sng">
            <a:solidFill>
              <a:schemeClr val="lt1"/>
            </a:solidFill>
            <a:prstDash val="solid"/>
            <a:round/>
            <a:headEnd type="none" w="med" len="med"/>
            <a:tailEnd type="none" w="med" len="med"/>
          </a:ln>
        </p:spPr>
      </p:cxnSp>
      <p:cxnSp>
        <p:nvCxnSpPr>
          <p:cNvPr id="103" name="Google Shape;103;p18"/>
          <p:cNvCxnSpPr/>
          <p:nvPr/>
        </p:nvCxnSpPr>
        <p:spPr>
          <a:xfrm rot="10800000">
            <a:off x="1053050" y="2734833"/>
            <a:ext cx="222900" cy="206700"/>
          </a:xfrm>
          <a:prstGeom prst="straightConnector1">
            <a:avLst/>
          </a:prstGeom>
          <a:noFill/>
          <a:ln w="19050" cap="flat" cmpd="sng">
            <a:solidFill>
              <a:schemeClr val="lt1"/>
            </a:solidFill>
            <a:prstDash val="solid"/>
            <a:round/>
            <a:headEnd type="none" w="med" len="med"/>
            <a:tailEnd type="none" w="med" len="med"/>
          </a:ln>
        </p:spPr>
      </p:cxnSp>
      <p:cxnSp>
        <p:nvCxnSpPr>
          <p:cNvPr id="104" name="Google Shape;104;p18"/>
          <p:cNvCxnSpPr/>
          <p:nvPr/>
        </p:nvCxnSpPr>
        <p:spPr>
          <a:xfrm rot="10800000" flipH="1">
            <a:off x="1277800" y="2726433"/>
            <a:ext cx="222600" cy="21510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pic>
        <p:nvPicPr>
          <p:cNvPr id="109" name="Google Shape;109;p19"/>
          <p:cNvPicPr preferRelativeResize="0"/>
          <p:nvPr/>
        </p:nvPicPr>
        <p:blipFill rotWithShape="1">
          <a:blip r:embed="rId3">
            <a:alphaModFix/>
          </a:blip>
          <a:srcRect t="19510" b="19271"/>
          <a:stretch/>
        </p:blipFill>
        <p:spPr>
          <a:xfrm>
            <a:off x="695925" y="53225"/>
            <a:ext cx="7752151" cy="4745948"/>
          </a:xfrm>
          <a:prstGeom prst="rect">
            <a:avLst/>
          </a:prstGeom>
          <a:noFill/>
          <a:ln>
            <a:noFill/>
          </a:ln>
        </p:spPr>
      </p:pic>
      <p:sp>
        <p:nvSpPr>
          <p:cNvPr id="110" name="Google Shape;110;p19"/>
          <p:cNvSpPr txBox="1"/>
          <p:nvPr/>
        </p:nvSpPr>
        <p:spPr>
          <a:xfrm>
            <a:off x="695925" y="4662475"/>
            <a:ext cx="7639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Link to view online at: </a:t>
            </a:r>
            <a:r>
              <a:rPr lang="en" u="sng">
                <a:solidFill>
                  <a:schemeClr val="dk1"/>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www.covid19.antievictionmap.com</a:t>
            </a:r>
            <a:r>
              <a:rPr lang="en" u="sng">
                <a:solidFill>
                  <a:schemeClr val="dk1"/>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/eviction-stories</a:t>
            </a:r>
            <a:endParaRPr u="sng">
              <a:solidFill>
                <a:schemeClr val="dk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538925" y="1289800"/>
            <a:ext cx="8505900" cy="71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chemeClr val="lt1"/>
                </a:solidFill>
                <a:latin typeface="Times New Roman"/>
                <a:ea typeface="Times New Roman"/>
                <a:cs typeface="Times New Roman"/>
                <a:sym typeface="Times New Roman"/>
              </a:rPr>
              <a:t>Demo</a:t>
            </a:r>
            <a:endParaRPr sz="3600">
              <a:solidFill>
                <a:schemeClr val="lt1"/>
              </a:solidFill>
            </a:endParaRPr>
          </a:p>
        </p:txBody>
      </p:sp>
      <p:cxnSp>
        <p:nvCxnSpPr>
          <p:cNvPr id="116" name="Google Shape;116;p20"/>
          <p:cNvCxnSpPr/>
          <p:nvPr/>
        </p:nvCxnSpPr>
        <p:spPr>
          <a:xfrm rot="10800000">
            <a:off x="0" y="2720433"/>
            <a:ext cx="1062300" cy="14400"/>
          </a:xfrm>
          <a:prstGeom prst="straightConnector1">
            <a:avLst/>
          </a:prstGeom>
          <a:noFill/>
          <a:ln w="19050" cap="flat" cmpd="sng">
            <a:solidFill>
              <a:schemeClr val="lt1"/>
            </a:solidFill>
            <a:prstDash val="solid"/>
            <a:round/>
            <a:headEnd type="none" w="med" len="med"/>
            <a:tailEnd type="none" w="med" len="med"/>
          </a:ln>
        </p:spPr>
      </p:cxnSp>
      <p:cxnSp>
        <p:nvCxnSpPr>
          <p:cNvPr id="117" name="Google Shape;117;p20"/>
          <p:cNvCxnSpPr/>
          <p:nvPr/>
        </p:nvCxnSpPr>
        <p:spPr>
          <a:xfrm rot="10800000">
            <a:off x="1489275" y="2734833"/>
            <a:ext cx="9144000" cy="14400"/>
          </a:xfrm>
          <a:prstGeom prst="straightConnector1">
            <a:avLst/>
          </a:prstGeom>
          <a:noFill/>
          <a:ln w="19050" cap="flat" cmpd="sng">
            <a:solidFill>
              <a:schemeClr val="lt1"/>
            </a:solidFill>
            <a:prstDash val="solid"/>
            <a:round/>
            <a:headEnd type="none" w="med" len="med"/>
            <a:tailEnd type="none" w="med" len="med"/>
          </a:ln>
        </p:spPr>
      </p:cxnSp>
      <p:cxnSp>
        <p:nvCxnSpPr>
          <p:cNvPr id="118" name="Google Shape;118;p20"/>
          <p:cNvCxnSpPr/>
          <p:nvPr/>
        </p:nvCxnSpPr>
        <p:spPr>
          <a:xfrm rot="10800000">
            <a:off x="1053050" y="2734833"/>
            <a:ext cx="222900" cy="206700"/>
          </a:xfrm>
          <a:prstGeom prst="straightConnector1">
            <a:avLst/>
          </a:prstGeom>
          <a:noFill/>
          <a:ln w="19050" cap="flat" cmpd="sng">
            <a:solidFill>
              <a:schemeClr val="lt1"/>
            </a:solidFill>
            <a:prstDash val="solid"/>
            <a:round/>
            <a:headEnd type="none" w="med" len="med"/>
            <a:tailEnd type="none" w="med" len="med"/>
          </a:ln>
        </p:spPr>
      </p:cxnSp>
      <p:cxnSp>
        <p:nvCxnSpPr>
          <p:cNvPr id="119" name="Google Shape;119;p20"/>
          <p:cNvCxnSpPr/>
          <p:nvPr/>
        </p:nvCxnSpPr>
        <p:spPr>
          <a:xfrm rot="10800000" flipH="1">
            <a:off x="1277800" y="2726433"/>
            <a:ext cx="222600" cy="21510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23"/>
        <p:cNvGrpSpPr/>
        <p:nvPr/>
      </p:nvGrpSpPr>
      <p:grpSpPr>
        <a:xfrm>
          <a:off x="0" y="0"/>
          <a:ext cx="0" cy="0"/>
          <a:chOff x="0" y="0"/>
          <a:chExt cx="0" cy="0"/>
        </a:xfrm>
      </p:grpSpPr>
      <p:sp>
        <p:nvSpPr>
          <p:cNvPr id="124" name="Google Shape;124;p21"/>
          <p:cNvSpPr txBox="1">
            <a:spLocks noGrp="1"/>
          </p:cNvSpPr>
          <p:nvPr>
            <p:ph type="body" idx="1"/>
          </p:nvPr>
        </p:nvSpPr>
        <p:spPr>
          <a:xfrm>
            <a:off x="342300" y="1174538"/>
            <a:ext cx="8459400" cy="341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600">
              <a:solidFill>
                <a:schemeClr val="lt1"/>
              </a:solidFill>
            </a:endParaRPr>
          </a:p>
          <a:p>
            <a:pPr marL="0" lvl="0" indent="0" algn="ctr" rtl="0">
              <a:spcBef>
                <a:spcPts val="1200"/>
              </a:spcBef>
              <a:spcAft>
                <a:spcPts val="0"/>
              </a:spcAft>
              <a:buNone/>
            </a:pPr>
            <a:endParaRPr sz="1600">
              <a:solidFill>
                <a:schemeClr val="lt1"/>
              </a:solidFill>
            </a:endParaRPr>
          </a:p>
          <a:p>
            <a:pPr marL="0" lvl="0" indent="0" algn="ctr" rtl="0">
              <a:spcBef>
                <a:spcPts val="1200"/>
              </a:spcBef>
              <a:spcAft>
                <a:spcPts val="0"/>
              </a:spcAft>
              <a:buNone/>
            </a:pPr>
            <a:endParaRPr sz="1600">
              <a:solidFill>
                <a:schemeClr val="lt1"/>
              </a:solidFill>
            </a:endParaRPr>
          </a:p>
          <a:p>
            <a:pPr marL="0" lvl="0" indent="0" algn="ctr" rtl="0">
              <a:spcBef>
                <a:spcPts val="1200"/>
              </a:spcBef>
              <a:spcAft>
                <a:spcPts val="1200"/>
              </a:spcAft>
              <a:buNone/>
            </a:pPr>
            <a:r>
              <a:rPr lang="en" b="1">
                <a:solidFill>
                  <a:schemeClr val="lt1"/>
                </a:solidFill>
              </a:rPr>
              <a:t>THE END</a:t>
            </a:r>
            <a:endParaRPr b="1">
              <a:solidFill>
                <a:schemeClr val="lt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625</Words>
  <Application>Microsoft Macintosh PowerPoint</Application>
  <PresentationFormat>On-screen Show (16:9)</PresentationFormat>
  <Paragraphs>30</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Helvetica Neue</vt:lpstr>
      <vt:lpstr>Times New Roman</vt:lpstr>
      <vt:lpstr>Simple Light</vt:lpstr>
      <vt:lpstr>Interactive Digital Story Mapping to Document Housing (In)justice through Community-Based Design   </vt:lpstr>
      <vt:lpstr>Protections &amp; Housing Justice Actions Map  </vt:lpstr>
      <vt:lpstr>PowerPoint Presentation</vt:lpstr>
      <vt:lpstr>PowerPoint Presentation</vt:lpstr>
      <vt:lpstr>PowerPoint Presentation</vt:lpstr>
      <vt:lpstr>Evictions Story Map</vt:lpstr>
      <vt:lpstr>PowerPoint Presentation</vt:lpstr>
      <vt:lpstr>Demo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Digital Story Mapping to Document Housing (In)justice through Community-Based Design   </dc:title>
  <cp:lastModifiedBy>Elizabeth H. Bedford</cp:lastModifiedBy>
  <cp:revision>1</cp:revision>
  <dcterms:modified xsi:type="dcterms:W3CDTF">2022-07-27T21:03:12Z</dcterms:modified>
</cp:coreProperties>
</file>