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32" r:id="rId2"/>
    <p:sldMasterId id="2147483756" r:id="rId3"/>
  </p:sldMasterIdLst>
  <p:notesMasterIdLst>
    <p:notesMasterId r:id="rId25"/>
  </p:notesMasterIdLst>
  <p:sldIdLst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 autoAdjust="0"/>
    <p:restoredTop sz="94670"/>
  </p:normalViewPr>
  <p:slideViewPr>
    <p:cSldViewPr>
      <p:cViewPr varScale="1">
        <p:scale>
          <a:sx n="109" d="100"/>
          <a:sy n="109" d="100"/>
        </p:scale>
        <p:origin x="1112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CA4D3-5603-4E7F-A7BB-26C226AEC5C3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D89D9-AB52-4193-919F-9761E2DE2F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3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9373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613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975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7888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529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055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98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499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419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296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210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591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3785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86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770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2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56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6467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7376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22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8931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0587"/>
      </p:ext>
    </p:extLst>
  </p:cSld>
  <p:clrMapOvr>
    <a:masterClrMapping/>
  </p:clrMapOvr>
  <p:transition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5F04-F5EB-4E29-A8FD-0486B0E49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8156"/>
      </p:ext>
    </p:extLst>
  </p:cSld>
  <p:clrMapOvr>
    <a:masterClrMapping/>
  </p:clrMapOvr>
  <p:transition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9BF96-73EA-4A17-8496-669A1E834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1362"/>
      </p:ext>
    </p:extLst>
  </p:cSld>
  <p:clrMapOvr>
    <a:masterClrMapping/>
  </p:clrMapOvr>
  <p:transition advClick="0" advTm="15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295400"/>
            <a:ext cx="7467600" cy="1752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124200"/>
            <a:ext cx="74676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115550"/>
      </p:ext>
    </p:extLst>
  </p:cSld>
  <p:clrMapOvr>
    <a:masterClrMapping/>
  </p:clrMapOvr>
  <p:transition advClick="0" advTm="15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151240"/>
      </p:ext>
    </p:extLst>
  </p:cSld>
  <p:clrMapOvr>
    <a:masterClrMapping/>
  </p:clrMapOvr>
  <p:transition advClick="0" advTm="15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4361520"/>
      </p:ext>
    </p:extLst>
  </p:cSld>
  <p:clrMapOvr>
    <a:masterClrMapping/>
  </p:clrMapOvr>
  <p:transition advClick="0" advTm="15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774108"/>
      </p:ext>
    </p:extLst>
  </p:cSld>
  <p:clrMapOvr>
    <a:masterClrMapping/>
  </p:clrMapOvr>
  <p:transition advClick="0" advTm="15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440843"/>
      </p:ext>
    </p:extLst>
  </p:cSld>
  <p:clrMapOvr>
    <a:masterClrMapping/>
  </p:clrMapOvr>
  <p:transition advClick="0" advTm="15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986828"/>
      </p:ext>
    </p:extLst>
  </p:cSld>
  <p:clrMapOvr>
    <a:masterClrMapping/>
  </p:clrMapOvr>
  <p:transition advClick="0" advTm="15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457844"/>
      </p:ext>
    </p:extLst>
  </p:cSld>
  <p:clrMapOvr>
    <a:masterClrMapping/>
  </p:clrMapOvr>
  <p:transition advClick="0" advTm="15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978595"/>
      </p:ext>
    </p:extLst>
  </p:cSld>
  <p:clrMapOvr>
    <a:masterClrMapping/>
  </p:clrMapOvr>
  <p:transition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C2495-44D0-4CF2-B0ED-4A85EBD22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2852"/>
      </p:ext>
    </p:extLst>
  </p:cSld>
  <p:clrMapOvr>
    <a:masterClrMapping/>
  </p:clrMapOvr>
  <p:transition advClick="0" advTm="15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263332"/>
      </p:ext>
    </p:extLst>
  </p:cSld>
  <p:clrMapOvr>
    <a:masterClrMapping/>
  </p:clrMapOvr>
  <p:transition advClick="0" advTm="15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90830"/>
      </p:ext>
    </p:extLst>
  </p:cSld>
  <p:clrMapOvr>
    <a:masterClrMapping/>
  </p:clrMapOvr>
  <p:transition advClick="0" advTm="1500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152400"/>
            <a:ext cx="18478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52400"/>
            <a:ext cx="53911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52343"/>
      </p:ext>
    </p:extLst>
  </p:cSld>
  <p:clrMapOvr>
    <a:masterClrMapping/>
  </p:clrMapOvr>
  <p:transition advClick="0" advTm="1500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1881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1532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287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47286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135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9846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ACB8A-08C2-4344-A548-846E9A80B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96704"/>
      </p:ext>
    </p:extLst>
  </p:cSld>
  <p:clrMapOvr>
    <a:masterClrMapping/>
  </p:clrMapOvr>
  <p:transition advClick="0" advTm="15000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6971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989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1649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934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447800"/>
            <a:ext cx="36195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463A3-ED02-4A26-A54E-FD0C2F77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7234"/>
      </p:ext>
    </p:extLst>
  </p:cSld>
  <p:clrMapOvr>
    <a:masterClrMapping/>
  </p:clrMapOvr>
  <p:transition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743F8-B92F-43F2-AE1E-5271661BC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13410"/>
      </p:ext>
    </p:extLst>
  </p:cSld>
  <p:clrMapOvr>
    <a:masterClrMapping/>
  </p:clrMapOvr>
  <p:transition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F5CC2-90EB-4E26-8474-984FBC3CB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3329"/>
      </p:ext>
    </p:extLst>
  </p:cSld>
  <p:clrMapOvr>
    <a:masterClrMapping/>
  </p:clrMapOvr>
  <p:transition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7EA42-2D44-45DE-8C1C-21E23ECF2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2235"/>
      </p:ext>
    </p:extLst>
  </p:cSld>
  <p:clrMapOvr>
    <a:masterClrMapping/>
  </p:clrMapOvr>
  <p:transition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A6349-8812-4780-A671-5A35B8477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5394"/>
      </p:ext>
    </p:extLst>
  </p:cSld>
  <p:clrMapOvr>
    <a:masterClrMapping/>
  </p:clrMapOvr>
  <p:transition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84A46-A017-4E28-8903-0C192E312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52853"/>
      </p:ext>
    </p:extLst>
  </p:cSld>
  <p:clrMapOvr>
    <a:masterClrMapping/>
  </p:clrMapOvr>
  <p:transition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D515D-772E-4FB1-9B49-4A209D686C6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00800"/>
            <a:ext cx="2857500" cy="361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91579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Click="0" advTm="15000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8B6D8-9688-4684-9849-EE41D7EDED8B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2C87-33CD-48FD-91FD-48F6731EE8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2" descr="electrodesdark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6224241"/>
            <a:ext cx="4754890" cy="63093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367552" y="6161087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2018 GIS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Encode Sans Normal" panose="02000000000000000000" pitchFamily="2" charset="0"/>
              </a:rPr>
              <a:t>SYMPOSIUM</a:t>
            </a:r>
          </a:p>
        </p:txBody>
      </p:sp>
    </p:spTree>
    <p:extLst>
      <p:ext uri="{BB962C8B-B14F-4D97-AF65-F5344CB8AC3E}">
        <p14:creationId xmlns:p14="http://schemas.microsoft.com/office/powerpoint/2010/main" val="119017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215650" y="1295400"/>
            <a:ext cx="85473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Suitability Map: Safe Consumption Site in Seattle</a:t>
            </a:r>
            <a:endParaRPr sz="4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Hanna Peterson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R E 370: Data Modeling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Final Project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44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Mental Health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493" y="1155448"/>
            <a:ext cx="2923008" cy="4814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0635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Transportation Patterns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4913" y="1169988"/>
            <a:ext cx="2914172" cy="4799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7892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Overdose Rates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418" y="1198589"/>
            <a:ext cx="2927171" cy="4821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3225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Overdose Rates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0" y="5969792"/>
            <a:ext cx="228600" cy="239700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418" y="1198589"/>
            <a:ext cx="2927171" cy="4821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223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Final Suitability Map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184" y="1072364"/>
            <a:ext cx="2861629" cy="4713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6672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Most Suitable Site:</a:t>
            </a:r>
            <a:endParaRPr/>
          </a:p>
          <a:p>
            <a:pPr marL="203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Census Tract 93: Sodo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0" y="5969792"/>
            <a:ext cx="228600" cy="239700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325" y="1158501"/>
            <a:ext cx="3017052" cy="4969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1188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03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Most Suitable Site:</a:t>
            </a:r>
            <a:endParaRPr/>
          </a:p>
          <a:p>
            <a:pPr marL="203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Census Tract 93: Sodo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0" y="5969792"/>
            <a:ext cx="228600" cy="239700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325" y="1158501"/>
            <a:ext cx="3017052" cy="4969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6590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Second Most Suitable Site:</a:t>
            </a:r>
            <a:endParaRPr/>
          </a:p>
          <a:p>
            <a:pPr marL="203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Census Tract 53: University District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0" y="5969792"/>
            <a:ext cx="228600" cy="239700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300" y="2453725"/>
            <a:ext cx="5873574" cy="3566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6698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185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Findings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Second Most Suitable Site:</a:t>
            </a:r>
            <a:endParaRPr/>
          </a:p>
          <a:p>
            <a:pPr marL="2032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/>
              <a:t>Census Tract 53: University District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0" y="5969792"/>
            <a:ext cx="228600" cy="239700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300" y="2453725"/>
            <a:ext cx="5873574" cy="3566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8094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185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Limitations and Concerns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</a:pPr>
            <a:r>
              <a:rPr lang="en-US" sz="3600"/>
              <a:t>Self-Reporting of Mental Health</a:t>
            </a:r>
            <a:endParaRPr sz="360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Overdose rates reliability</a:t>
            </a:r>
            <a:endParaRPr sz="3600"/>
          </a:p>
        </p:txBody>
      </p:sp>
      <p:sp>
        <p:nvSpPr>
          <p:cNvPr id="215" name="Shape 21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9024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1000"/>
              <a:t>Source: https://www.cdc.gov/nchs/nvss/vsrr/drug-overdose-data.htm</a:t>
            </a:r>
            <a:endParaRPr sz="1000"/>
          </a:p>
        </p:txBody>
      </p:sp>
      <p:sp>
        <p:nvSpPr>
          <p:cNvPr id="63" name="Shape 63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5" y="1097775"/>
            <a:ext cx="9020551" cy="310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8429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807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of Project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idx="1"/>
          </p:nvPr>
        </p:nvSpPr>
        <p:spPr>
          <a:xfrm>
            <a:off x="152400" y="1447800"/>
            <a:ext cx="5488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/>
              <a:t>Build into senior project next year</a:t>
            </a:r>
            <a:endParaRPr/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/>
              <a:t>Use additional GIS layers, other mediums</a:t>
            </a: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9084" y="1072364"/>
            <a:ext cx="2861629" cy="4713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0771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917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5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Time’s Up!</a:t>
            </a:r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your speaker: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Name:</a:t>
            </a:r>
            <a:r>
              <a:rPr lang="en-US" sz="2400" b="1"/>
              <a:t> Hanna Peterson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Company:</a:t>
            </a:r>
            <a:r>
              <a:rPr lang="en-US" sz="2400" b="1"/>
              <a:t> CEP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Tel: </a:t>
            </a:r>
            <a:r>
              <a:rPr lang="en-US" sz="2400" b="1"/>
              <a:t>(425) 530 6194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lang="en-US" sz="2400" b="1"/>
              <a:t>hannanp@uw.edu</a:t>
            </a: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Media: </a:t>
            </a:r>
            <a:r>
              <a:rPr lang="en-US" sz="2400" b="1"/>
              <a:t>Call/Email</a:t>
            </a:r>
            <a:endParaRPr/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Quick bio: </a:t>
            </a:r>
            <a:r>
              <a:rPr lang="en-US" sz="2400" b="1"/>
              <a:t>Hanna Peterson is a junior in the Community, Environment and Planning major at the University of Washington. She hopes to pursue a career in public policy and/or human services. </a:t>
            </a:r>
            <a:endParaRPr/>
          </a:p>
        </p:txBody>
      </p:sp>
      <p:pic>
        <p:nvPicPr>
          <p:cNvPr id="232" name="Shape 232" descr="stopwat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689506">
            <a:off x="5623950" y="-1447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050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1000"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1000"/>
              <a:t>Source: https://www.cdc.gov/nchs/nvss/vsrr/drug-overdose-data.htm</a:t>
            </a:r>
            <a:endParaRPr sz="1000"/>
          </a:p>
        </p:txBody>
      </p:sp>
      <p:sp>
        <p:nvSpPr>
          <p:cNvPr id="72" name="Shape 72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0" y="5969792"/>
            <a:ext cx="228600" cy="239700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5" y="1097775"/>
            <a:ext cx="9020551" cy="3109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1796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Layers Used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rabicPeriod"/>
            </a:pPr>
            <a:r>
              <a:rPr lang="en-US"/>
              <a:t>Daytime Population</a:t>
            </a:r>
            <a:endParaRPr/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Lack of Health Insurance</a:t>
            </a:r>
            <a:endParaRPr/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Poverty Rates</a:t>
            </a: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105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Layers Used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Poor Mental Health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Transportation Patterns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Drug Overdoses</a:t>
            </a:r>
            <a:endParaRPr dirty="0"/>
          </a:p>
        </p:txBody>
      </p:sp>
      <p:sp>
        <p:nvSpPr>
          <p:cNvPr id="90" name="Shape 90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3353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idx="1"/>
          </p:nvPr>
        </p:nvSpPr>
        <p:spPr>
          <a:xfrm>
            <a:off x="152400" y="1447800"/>
            <a:ext cx="52095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Pull data from various sources </a:t>
            </a:r>
            <a:endParaRPr sz="2200"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Map to census tract</a:t>
            </a:r>
            <a:endParaRPr sz="2200"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Convert polygon layers to raster images</a:t>
            </a:r>
            <a:endParaRPr sz="2200"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Convert to common scale: MS Large</a:t>
            </a:r>
            <a:endParaRPr sz="2200"/>
          </a:p>
          <a:p>
            <a:pPr marL="457200" marR="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Weighted Sum: Weighed Drug Overdose Layer Heaviest, Followed by Poverty and Daytime Population</a:t>
            </a:r>
            <a:endParaRPr sz="22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775" y="1041525"/>
            <a:ext cx="3088076" cy="5086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73188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Daytime Population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4325" y="1216800"/>
            <a:ext cx="2935350" cy="4834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0713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Lack of Health Insurance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652" y="1138812"/>
            <a:ext cx="2933099" cy="4830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2457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208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Poverty Rates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0" y="6051549"/>
            <a:ext cx="9144000" cy="76200"/>
          </a:xfrm>
          <a:prstGeom prst="rect">
            <a:avLst/>
          </a:prstGeom>
          <a:gradFill>
            <a:gsLst>
              <a:gs pos="0">
                <a:srgbClr val="939393"/>
              </a:gs>
              <a:gs pos="50000">
                <a:srgbClr val="D5D5D5"/>
              </a:gs>
              <a:gs pos="100000">
                <a:schemeClr val="l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0" y="5969792"/>
            <a:ext cx="228600" cy="239713"/>
          </a:xfrm>
          <a:prstGeom prst="ellipse">
            <a:avLst/>
          </a:prstGeom>
          <a:gradFill>
            <a:gsLst>
              <a:gs pos="0">
                <a:schemeClr val="dk1"/>
              </a:gs>
              <a:gs pos="50000">
                <a:srgbClr val="F6FBFB"/>
              </a:gs>
              <a:gs pos="100000">
                <a:srgbClr val="0047FF">
                  <a:alpha val="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411" y="1148589"/>
            <a:ext cx="2927177" cy="4821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577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1.48148E-6 L 0.97083 0.00347 " pathEditMode="fixed" rAng="0" ptsTypes="AA">
                                      <p:cBhvr>
                                        <p:cTn id="6" dur="15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4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3332</TotalTime>
  <Words>282</Words>
  <Application>Microsoft Macintosh PowerPoint</Application>
  <PresentationFormat>On-screen Show (4:3)</PresentationFormat>
  <Paragraphs>81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Encode Sans Normal</vt:lpstr>
      <vt:lpstr>1_Default Design</vt:lpstr>
      <vt:lpstr>2_Default Design</vt:lpstr>
      <vt:lpstr>Office Theme</vt:lpstr>
      <vt:lpstr>Suitability Map: Safe Consumption Site in Seattle</vt:lpstr>
      <vt:lpstr>Background</vt:lpstr>
      <vt:lpstr>Background</vt:lpstr>
      <vt:lpstr>Layers Used</vt:lpstr>
      <vt:lpstr>Layers Used</vt:lpstr>
      <vt:lpstr>Methods</vt:lpstr>
      <vt:lpstr>Daytime Population</vt:lpstr>
      <vt:lpstr>Lack of Health Insurance</vt:lpstr>
      <vt:lpstr>Poverty Rates</vt:lpstr>
      <vt:lpstr>Mental Health</vt:lpstr>
      <vt:lpstr>Transportation Patterns</vt:lpstr>
      <vt:lpstr>Overdose Rates</vt:lpstr>
      <vt:lpstr>Overdose Rates</vt:lpstr>
      <vt:lpstr>Final Suitability Map</vt:lpstr>
      <vt:lpstr>Findings</vt:lpstr>
      <vt:lpstr>Findings</vt:lpstr>
      <vt:lpstr>Findings</vt:lpstr>
      <vt:lpstr>Findings</vt:lpstr>
      <vt:lpstr>Limitations and Concerns</vt:lpstr>
      <vt:lpstr>Future of Project</vt:lpstr>
      <vt:lpstr>Time’s Up!</vt:lpstr>
    </vt:vector>
  </TitlesOfParts>
  <Company>RR Donnelley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 Donnelley</dc:creator>
  <cp:lastModifiedBy>Elizabeth H. Bedford</cp:lastModifiedBy>
  <cp:revision>102</cp:revision>
  <dcterms:created xsi:type="dcterms:W3CDTF">2010-02-23T00:58:46Z</dcterms:created>
  <dcterms:modified xsi:type="dcterms:W3CDTF">2019-05-21T23:09:23Z</dcterms:modified>
</cp:coreProperties>
</file>