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Nanum Myeongjo" panose="02020603020101020101" pitchFamily="18" charset="-127"/>
      <p:regular r:id="rId10"/>
      <p:bold r:id="rId11"/>
    </p:embeddedFont>
    <p:embeddedFont>
      <p:font typeface="Raleway" pitchFamily="2" charset="77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de069a002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de069a002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de069a00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de069a00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d1a642e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d1a642e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c6ad46c8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c6ad46c8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de069a002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de069a002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d1a642e5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d1a642e5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reuters.com/article/us-usa-food-stamps-internet/u-s-pilot-program-allows-online-grocery-shopping-with-food-stamps-idUSKCN1RU23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vwynn@uw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5149/9781469654034_summers" TargetMode="External"/><Relationship Id="rId5" Type="http://schemas.openxmlformats.org/officeDocument/2006/relationships/hyperlink" Target="https://doi.org/10.1177/0309132520961468" TargetMode="External"/><Relationship Id="rId4" Type="http://schemas.openxmlformats.org/officeDocument/2006/relationships/hyperlink" Target="https://doi.org/10.1080/13658816.2017.13348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Uneven Geographies of Digital Food Apartheid 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Mapping Amazon’s “Fresh Cities”</a:t>
            </a:r>
            <a:endParaRPr sz="2200"/>
          </a:p>
        </p:txBody>
      </p:sp>
      <p:sp>
        <p:nvSpPr>
          <p:cNvPr id="60" name="Google Shape;60;p13"/>
          <p:cNvSpPr txBox="1"/>
          <p:nvPr/>
        </p:nvSpPr>
        <p:spPr>
          <a:xfrm>
            <a:off x="741200" y="3009725"/>
            <a:ext cx="7891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Natalie Vaughan-Wynn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Ph.D. Student, University of Washington Department of Geography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Dr. Jin-Kyu Jung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Associate Professor, University of Washington Department of Geography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63850" y="2867475"/>
            <a:ext cx="3859800" cy="6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>
                <a:solidFill>
                  <a:srgbClr val="666666"/>
                </a:solidFill>
              </a:rPr>
              <a:t>Amazon press release statement, Reuters, April, 2019</a:t>
            </a:r>
            <a:endParaRPr sz="1500" b="0">
              <a:solidFill>
                <a:srgbClr val="666666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434950" y="660450"/>
            <a:ext cx="3717600" cy="17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45" b="1"/>
              <a:t>“Amazon believes the program will dramatically increase access to food for more remote customers and help to mitigate the public health crisis of food deserts.” </a:t>
            </a:r>
            <a:endParaRPr b="1" i="1"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9253" t="30896" r="67738" b="7933"/>
          <a:stretch/>
        </p:blipFill>
        <p:spPr>
          <a:xfrm>
            <a:off x="4939500" y="1083350"/>
            <a:ext cx="3981000" cy="29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262000" y="369025"/>
            <a:ext cx="4063500" cy="2118900"/>
          </a:xfrm>
          <a:prstGeom prst="wedgeRoundRectCallout">
            <a:avLst>
              <a:gd name="adj1" fmla="val 71236"/>
              <a:gd name="adj2" fmla="val 71377"/>
              <a:gd name="adj3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363850" y="4543200"/>
            <a:ext cx="3981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900" i="1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https://www.reuters.com/article/us-usa-food-stamps-internet/u-s-pilot-program-allows-online-grocery-shopping-with-food-stamps-idUSKCN1RU23T</a:t>
            </a:r>
            <a:r>
              <a:rPr lang="en" sz="900" i="1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900"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Theoretical Frameworks</a:t>
            </a:r>
            <a:endParaRPr/>
          </a:p>
        </p:txBody>
      </p:sp>
      <p:grpSp>
        <p:nvGrpSpPr>
          <p:cNvPr id="75" name="Google Shape;75;p15"/>
          <p:cNvGrpSpPr/>
          <p:nvPr/>
        </p:nvGrpSpPr>
        <p:grpSpPr>
          <a:xfrm>
            <a:off x="3176563" y="1425390"/>
            <a:ext cx="2719912" cy="3583868"/>
            <a:chOff x="3071457" y="2013875"/>
            <a:chExt cx="1944600" cy="1569600"/>
          </a:xfrm>
        </p:grpSpPr>
        <p:sp>
          <p:nvSpPr>
            <p:cNvPr id="76" name="Google Shape;76;p15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 txBox="1"/>
            <p:nvPr/>
          </p:nvSpPr>
          <p:spPr>
            <a:xfrm>
              <a:off x="3316103" y="2256387"/>
              <a:ext cx="1451700" cy="1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Digital Geographies 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78;p15"/>
            <p:cNvSpPr txBox="1"/>
            <p:nvPr/>
          </p:nvSpPr>
          <p:spPr>
            <a:xfrm>
              <a:off x="3431082" y="2572614"/>
              <a:ext cx="1451700" cy="6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Material and digital co-constituted; decisions made by algorithms can reinforce oppressive social relationships (Thatcher and Dalton, 2021; </a:t>
              </a:r>
              <a:r>
                <a:rPr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Noble, 2018)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" name="Google Shape;79;p15"/>
          <p:cNvGrpSpPr/>
          <p:nvPr/>
        </p:nvGrpSpPr>
        <p:grpSpPr>
          <a:xfrm>
            <a:off x="1101172" y="1740498"/>
            <a:ext cx="1889983" cy="2355439"/>
            <a:chOff x="1351616" y="2256385"/>
            <a:chExt cx="1451711" cy="1170987"/>
          </a:xfrm>
        </p:grpSpPr>
        <p:sp>
          <p:nvSpPr>
            <p:cNvPr id="80" name="Google Shape;80;p15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Black Geographies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" name="Google Shape;81;p15"/>
            <p:cNvSpPr txBox="1"/>
            <p:nvPr/>
          </p:nvSpPr>
          <p:spPr>
            <a:xfrm>
              <a:off x="1351616" y="2626072"/>
              <a:ext cx="1451700" cy="8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" name="Google Shape;82;p15"/>
          <p:cNvGrpSpPr/>
          <p:nvPr/>
        </p:nvGrpSpPr>
        <p:grpSpPr>
          <a:xfrm>
            <a:off x="5896472" y="1405727"/>
            <a:ext cx="2719912" cy="3583868"/>
            <a:chOff x="3071457" y="2013875"/>
            <a:chExt cx="1944600" cy="1569600"/>
          </a:xfrm>
        </p:grpSpPr>
        <p:sp>
          <p:nvSpPr>
            <p:cNvPr id="83" name="Google Shape;83;p15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3316097" y="2256385"/>
              <a:ext cx="1451700" cy="1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Critical GIS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" name="Google Shape;85;p15"/>
            <p:cNvSpPr txBox="1"/>
            <p:nvPr/>
          </p:nvSpPr>
          <p:spPr>
            <a:xfrm>
              <a:off x="3316097" y="2581222"/>
              <a:ext cx="1451700" cy="75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Calls into question ontological and epistemological position, pushes against positivist approach.  (Jung, 2020; Pavlovskaya 2018; </a:t>
              </a:r>
              <a:r>
                <a:rPr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Elwood, 2017; Elwood and Wilson 2017; </a:t>
              </a:r>
              <a:r>
                <a:rPr lang="en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Shuurman; 2000)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" name="Google Shape;86;p15"/>
          <p:cNvGrpSpPr/>
          <p:nvPr/>
        </p:nvGrpSpPr>
        <p:grpSpPr>
          <a:xfrm>
            <a:off x="5736078" y="2701146"/>
            <a:ext cx="260366" cy="260366"/>
            <a:chOff x="3157188" y="909150"/>
            <a:chExt cx="470400" cy="470400"/>
          </a:xfrm>
        </p:grpSpPr>
        <p:sp>
          <p:nvSpPr>
            <p:cNvPr id="87" name="Google Shape;87;p15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27610" y="1425390"/>
            <a:ext cx="2719912" cy="3583868"/>
            <a:chOff x="3071457" y="2013875"/>
            <a:chExt cx="1944600" cy="1569600"/>
          </a:xfrm>
        </p:grpSpPr>
        <p:sp>
          <p:nvSpPr>
            <p:cNvPr id="90" name="Google Shape;90;p15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 txBox="1"/>
            <p:nvPr/>
          </p:nvSpPr>
          <p:spPr>
            <a:xfrm>
              <a:off x="3316105" y="2256387"/>
              <a:ext cx="1451700" cy="1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Black Geographies 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15"/>
            <p:cNvSpPr txBox="1"/>
            <p:nvPr/>
          </p:nvSpPr>
          <p:spPr>
            <a:xfrm>
              <a:off x="3317892" y="2564201"/>
              <a:ext cx="15501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Neoliberalism: “a hegemonic, economic rationality that deploys market logic as a way to promote social equity” (Summers, 2019)</a:t>
              </a:r>
              <a:endPara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Racialized social, political, and economic failures produce food injustices ( Penniman, 2018)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" name="Google Shape;93;p15"/>
          <p:cNvGrpSpPr/>
          <p:nvPr/>
        </p:nvGrpSpPr>
        <p:grpSpPr>
          <a:xfrm>
            <a:off x="3232778" y="2701146"/>
            <a:ext cx="260366" cy="260366"/>
            <a:chOff x="3157188" y="909150"/>
            <a:chExt cx="470400" cy="470400"/>
          </a:xfrm>
        </p:grpSpPr>
        <p:sp>
          <p:nvSpPr>
            <p:cNvPr id="94" name="Google Shape;94;p15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265500" y="54965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Food Apartheid </a:t>
            </a: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816075" y="3039675"/>
            <a:ext cx="73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1"/>
          </p:nvPr>
        </p:nvSpPr>
        <p:spPr>
          <a:xfrm>
            <a:off x="309100" y="2341275"/>
            <a:ext cx="4045200" cy="20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working definition  </a:t>
            </a:r>
            <a:endParaRPr sz="2400"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/>
              <a:t>Digital food apartheid aims to name a separateness that exists in racialized capitalist paradigms between people in terms of one’s agency concerning their food that is mediated by, reified through, or materialized from data or digital infrastructure.</a:t>
            </a:r>
            <a:endParaRPr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Amazon Fresh Delivery Area- Seattle</a:t>
            </a: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r="25256" b="18877"/>
          <a:stretch/>
        </p:blipFill>
        <p:spPr>
          <a:xfrm>
            <a:off x="1329838" y="926150"/>
            <a:ext cx="6484323" cy="40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“Fresh City” delivery w/low-access, low-income tracts</a:t>
            </a:r>
            <a:endParaRPr sz="2400"/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l="50001" t="14879" r="13820" b="12677"/>
          <a:stretch/>
        </p:blipFill>
        <p:spPr>
          <a:xfrm>
            <a:off x="1127863" y="1068425"/>
            <a:ext cx="6888274" cy="387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 rot="4420111">
            <a:off x="4914305" y="2583157"/>
            <a:ext cx="1186369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anum Myeongjo"/>
                <a:ea typeface="Nanum Myeongjo"/>
                <a:cs typeface="Nanum Myeongjo"/>
                <a:sym typeface="Nanum Myeongjo"/>
              </a:rPr>
              <a:t>Puget Sound </a:t>
            </a:r>
            <a:endParaRPr sz="1200">
              <a:latin typeface="Nanum Myeongjo"/>
              <a:ea typeface="Nanum Myeongjo"/>
              <a:cs typeface="Nanum Myeongjo"/>
              <a:sym typeface="Nanum Myeongj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ctrTitle"/>
          </p:nvPr>
        </p:nvSpPr>
        <p:spPr>
          <a:xfrm>
            <a:off x="529475" y="133700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Your thoughts and questions are welcome 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nvwynn@uw.edu</a:t>
            </a:r>
            <a:endParaRPr sz="2000"/>
          </a:p>
        </p:txBody>
      </p:sp>
      <p:sp>
        <p:nvSpPr>
          <p:cNvPr id="123" name="Google Shape;123;p19"/>
          <p:cNvSpPr txBox="1"/>
          <p:nvPr/>
        </p:nvSpPr>
        <p:spPr>
          <a:xfrm>
            <a:off x="321475" y="2827375"/>
            <a:ext cx="8512500" cy="25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Sources: </a:t>
            </a:r>
            <a:endParaRPr sz="13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79400" lvl="0" indent="-2794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</a:rPr>
              <a:t>Elwood, Sarah, and Matthew Wilson. 2017. “Critical GIS Pedagogies beyond ‘Week 10: Ethics.’” </a:t>
            </a:r>
            <a:r>
              <a:rPr lang="en" sz="900" i="1">
                <a:solidFill>
                  <a:schemeClr val="lt1"/>
                </a:solidFill>
              </a:rPr>
              <a:t>International Journal of Geographical Information Science</a:t>
            </a:r>
            <a:r>
              <a:rPr lang="en" sz="900">
                <a:solidFill>
                  <a:schemeClr val="lt1"/>
                </a:solidFill>
              </a:rPr>
              <a:t> 31 (10): 2098–2116.</a:t>
            </a:r>
            <a:r>
              <a:rPr lang="en" sz="9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9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https://doi.org/10.1080/13658816.2017.1334892</a:t>
            </a:r>
            <a:r>
              <a:rPr lang="en" sz="900">
                <a:solidFill>
                  <a:schemeClr val="lt1"/>
                </a:solidFill>
              </a:rPr>
              <a:t>.</a:t>
            </a:r>
            <a:endParaRPr sz="900">
              <a:solidFill>
                <a:schemeClr val="lt1"/>
              </a:solidFill>
            </a:endParaRPr>
          </a:p>
          <a:p>
            <a:pPr marL="279400" lvl="0" indent="-2794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</a:rPr>
              <a:t>Noble, Safiya Umoja. 2018. </a:t>
            </a:r>
            <a:r>
              <a:rPr lang="en" sz="900" i="1">
                <a:solidFill>
                  <a:schemeClr val="lt1"/>
                </a:solidFill>
              </a:rPr>
              <a:t>Algorithms of Oppression: How Search Engines Reinforce Racism</a:t>
            </a:r>
            <a:r>
              <a:rPr lang="en" sz="900">
                <a:solidFill>
                  <a:schemeClr val="lt1"/>
                </a:solidFill>
              </a:rPr>
              <a:t>. New York: NYU Press.</a:t>
            </a:r>
            <a:endParaRPr sz="900">
              <a:solidFill>
                <a:schemeClr val="lt1"/>
              </a:solidFill>
            </a:endParaRPr>
          </a:p>
          <a:p>
            <a:pPr marL="279400" lvl="0" indent="-2794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</a:rPr>
              <a:t>Penniman, Leah. 2018. </a:t>
            </a:r>
            <a:r>
              <a:rPr lang="en" sz="900" i="1">
                <a:solidFill>
                  <a:schemeClr val="lt1"/>
                </a:solidFill>
              </a:rPr>
              <a:t>Farming While Black: Soul Fire Farm’s Practical Guide to Liberation on the Land</a:t>
            </a:r>
            <a:r>
              <a:rPr lang="en" sz="900">
                <a:solidFill>
                  <a:schemeClr val="lt1"/>
                </a:solidFill>
              </a:rPr>
              <a:t>. White River Junction, Vermont: Chelsea Green Publishing.</a:t>
            </a:r>
            <a:endParaRPr sz="900">
              <a:solidFill>
                <a:schemeClr val="lt1"/>
              </a:solidFill>
            </a:endParaRPr>
          </a:p>
          <a:p>
            <a:pPr marL="279400" lvl="0" indent="-2794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</a:rPr>
              <a:t>Shannon, Jerry, Katherine B. Hankins, Taylor Shelton, Amber J. Bosse, Dorris Scott, Daniel Block, Heather Fischer, et al. 2021. “Community Geography: Toward a Disciplinary Framework.” </a:t>
            </a:r>
            <a:r>
              <a:rPr lang="en" sz="900" i="1">
                <a:solidFill>
                  <a:schemeClr val="lt1"/>
                </a:solidFill>
              </a:rPr>
              <a:t>Progress in Human Geography</a:t>
            </a:r>
            <a:r>
              <a:rPr lang="en" sz="900">
                <a:solidFill>
                  <a:schemeClr val="lt1"/>
                </a:solidFill>
              </a:rPr>
              <a:t> 45 (5): 1147–68.</a:t>
            </a:r>
            <a:r>
              <a:rPr lang="en" sz="900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9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https://doi.org/10.1177/0309132520961468</a:t>
            </a:r>
            <a:r>
              <a:rPr lang="en" sz="900">
                <a:solidFill>
                  <a:schemeClr val="lt1"/>
                </a:solidFill>
              </a:rPr>
              <a:t>.</a:t>
            </a:r>
            <a:endParaRPr sz="900">
              <a:solidFill>
                <a:schemeClr val="lt1"/>
              </a:solidFill>
            </a:endParaRPr>
          </a:p>
          <a:p>
            <a:pPr marL="279400" lvl="0" indent="-2794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</a:rPr>
              <a:t>Summers, Brandi Thompson. 2019. </a:t>
            </a:r>
            <a:r>
              <a:rPr lang="en" sz="900" i="1">
                <a:solidFill>
                  <a:schemeClr val="lt1"/>
                </a:solidFill>
              </a:rPr>
              <a:t>Black in Place: The Spatial Aesthetics of Race in a Post-Chocolate City</a:t>
            </a:r>
            <a:r>
              <a:rPr lang="en" sz="900">
                <a:solidFill>
                  <a:schemeClr val="lt1"/>
                </a:solidFill>
              </a:rPr>
              <a:t>. Chapel Hill: The University of North Carolina Press.</a:t>
            </a:r>
            <a:r>
              <a:rPr lang="en" sz="900">
                <a:solidFill>
                  <a:schemeClr val="lt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9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https://doi.org/10.5149/9781469654034_summers</a:t>
            </a:r>
            <a:r>
              <a:rPr lang="en" sz="900">
                <a:solidFill>
                  <a:schemeClr val="lt1"/>
                </a:solidFill>
              </a:rPr>
              <a:t>.</a:t>
            </a:r>
            <a:endParaRPr sz="900">
              <a:solidFill>
                <a:schemeClr val="lt1"/>
              </a:solidFill>
            </a:endParaRPr>
          </a:p>
          <a:p>
            <a:pPr marL="279400" lvl="0" indent="-2794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</a:rPr>
              <a:t>Thatcher, Jim, and Craig M Dalton. 2022. </a:t>
            </a:r>
            <a:r>
              <a:rPr lang="en" sz="900" i="1">
                <a:solidFill>
                  <a:schemeClr val="lt1"/>
                </a:solidFill>
              </a:rPr>
              <a:t>Data Power: Radical Geographies of Control and Resistance</a:t>
            </a:r>
            <a:r>
              <a:rPr lang="en" sz="900">
                <a:solidFill>
                  <a:schemeClr val="lt1"/>
                </a:solidFill>
              </a:rPr>
              <a:t>.</a:t>
            </a:r>
            <a:endParaRPr sz="9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Macintosh PowerPoint</Application>
  <PresentationFormat>On-screen Show (16:9)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Raleway</vt:lpstr>
      <vt:lpstr>Source Sans Pro</vt:lpstr>
      <vt:lpstr>Nanum Myeongjo</vt:lpstr>
      <vt:lpstr>Roboto</vt:lpstr>
      <vt:lpstr>Plum</vt:lpstr>
      <vt:lpstr>The Uneven Geographies of Digital Food Apartheid </vt:lpstr>
      <vt:lpstr>Amazon press release statement, Reuters, April, 2019</vt:lpstr>
      <vt:lpstr>Theoretical Frameworks</vt:lpstr>
      <vt:lpstr>Digital Food Apartheid </vt:lpstr>
      <vt:lpstr>Amazon Fresh Delivery Area- Seattle</vt:lpstr>
      <vt:lpstr>“Fresh City” delivery w/low-access, low-income tracts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Uneven Geographies of Digital Food Apartheid </dc:title>
  <cp:lastModifiedBy>Elizabeth H. Bedford</cp:lastModifiedBy>
  <cp:revision>1</cp:revision>
  <dcterms:modified xsi:type="dcterms:W3CDTF">2022-07-27T20:59:23Z</dcterms:modified>
</cp:coreProperties>
</file>