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Lst>
  <p:notesMasterIdLst>
    <p:notesMasterId r:id="rId12"/>
  </p:notesMasterIdLst>
  <p:sldIdLst>
    <p:sldId id="277" r:id="rId2"/>
    <p:sldId id="278" r:id="rId3"/>
    <p:sldId id="279" r:id="rId4"/>
    <p:sldId id="280" r:id="rId5"/>
    <p:sldId id="281" r:id="rId6"/>
    <p:sldId id="282" r:id="rId7"/>
    <p:sldId id="283" r:id="rId8"/>
    <p:sldId id="284" r:id="rId9"/>
    <p:sldId id="289" r:id="rId10"/>
    <p:sldId id="290" r:id="rId11"/>
  </p:sldIdLst>
  <p:sldSz cx="9144000" cy="5143500" type="screen16x9"/>
  <p:notesSz cx="6858000" cy="9144000"/>
  <p:embeddedFontLst>
    <p:embeddedFont>
      <p:font typeface="Comfortaa" pitchFamily="2" charset="0"/>
      <p:regular r:id="rId13"/>
      <p:bold r:id="rId14"/>
    </p:embeddedFont>
    <p:embeddedFont>
      <p:font typeface="Karla" pitchFamily="2" charset="77"/>
      <p:regular r:id="rId15"/>
      <p:bold r:id="rId16"/>
      <p:italic r:id="rId17"/>
      <p:boldItalic r:id="rId18"/>
    </p:embeddedFont>
    <p:embeddedFont>
      <p:font typeface="Montserrat" pitchFamily="2" charset="77"/>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napToObjects="1">
      <p:cViewPr varScale="1">
        <p:scale>
          <a:sx n="161" d="100"/>
          <a:sy n="161" d="100"/>
        </p:scale>
        <p:origin x="78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71345236ec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71345236ec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71345236ec_0_4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71345236ec_0_4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71345236ec_0_3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71345236ec_0_3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7154b0dc2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7154b0dc2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71345236ec_0_3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71345236ec_0_3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71345236ec_0_3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71345236ec_0_3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71345236ec_0_3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71345236ec_0_3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71345236ec_0_4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71345236ec_0_4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71345236ec_0_4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71345236ec_0_4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7154b0dc28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7154b0dc28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 big image">
  <p:cSld name="TITLE_1_2_1">
    <p:spTree>
      <p:nvGrpSpPr>
        <p:cNvPr id="1" name="Shape 24"/>
        <p:cNvGrpSpPr/>
        <p:nvPr/>
      </p:nvGrpSpPr>
      <p:grpSpPr>
        <a:xfrm>
          <a:off x="0" y="0"/>
          <a:ext cx="0" cy="0"/>
          <a:chOff x="0" y="0"/>
          <a:chExt cx="0" cy="0"/>
        </a:xfrm>
      </p:grpSpPr>
      <p:sp>
        <p:nvSpPr>
          <p:cNvPr id="25" name="Google Shape;25;p5"/>
          <p:cNvSpPr/>
          <p:nvPr/>
        </p:nvSpPr>
        <p:spPr>
          <a:xfrm>
            <a:off x="209250" y="-9675"/>
            <a:ext cx="3076750" cy="5167075"/>
          </a:xfrm>
          <a:custGeom>
            <a:avLst/>
            <a:gdLst/>
            <a:ahLst/>
            <a:cxnLst/>
            <a:rect l="l" t="t" r="r" b="b"/>
            <a:pathLst>
              <a:path w="123070" h="206683" extrusionOk="0">
                <a:moveTo>
                  <a:pt x="0" y="0"/>
                </a:moveTo>
                <a:lnTo>
                  <a:pt x="0" y="206683"/>
                </a:lnTo>
                <a:lnTo>
                  <a:pt x="123070" y="206545"/>
                </a:lnTo>
                <a:lnTo>
                  <a:pt x="67807" y="301"/>
                </a:lnTo>
                <a:close/>
              </a:path>
            </a:pathLst>
          </a:custGeom>
          <a:solidFill>
            <a:srgbClr val="000000">
              <a:alpha val="7310"/>
            </a:srgbClr>
          </a:solidFill>
          <a:ln>
            <a:noFill/>
          </a:ln>
        </p:spPr>
      </p:sp>
      <p:sp>
        <p:nvSpPr>
          <p:cNvPr id="26" name="Google Shape;26;p5"/>
          <p:cNvSpPr/>
          <p:nvPr/>
        </p:nvSpPr>
        <p:spPr>
          <a:xfrm>
            <a:off x="-19350" y="-9675"/>
            <a:ext cx="3076750" cy="5167075"/>
          </a:xfrm>
          <a:custGeom>
            <a:avLst/>
            <a:gdLst/>
            <a:ahLst/>
            <a:cxnLst/>
            <a:rect l="l" t="t" r="r" b="b"/>
            <a:pathLst>
              <a:path w="123070" h="206683" extrusionOk="0">
                <a:moveTo>
                  <a:pt x="0" y="0"/>
                </a:moveTo>
                <a:lnTo>
                  <a:pt x="0" y="206683"/>
                </a:lnTo>
                <a:lnTo>
                  <a:pt x="123070" y="206545"/>
                </a:lnTo>
                <a:lnTo>
                  <a:pt x="67807" y="301"/>
                </a:lnTo>
                <a:close/>
              </a:path>
            </a:pathLst>
          </a:custGeom>
          <a:solidFill>
            <a:srgbClr val="FFFFFF"/>
          </a:solidFill>
          <a:ln>
            <a:noFill/>
          </a:ln>
        </p:spPr>
      </p:sp>
      <p:sp>
        <p:nvSpPr>
          <p:cNvPr id="27" name="Google Shape;27;p5"/>
          <p:cNvSpPr txBox="1">
            <a:spLocks noGrp="1"/>
          </p:cNvSpPr>
          <p:nvPr>
            <p:ph type="title"/>
          </p:nvPr>
        </p:nvSpPr>
        <p:spPr>
          <a:xfrm>
            <a:off x="609704" y="4116875"/>
            <a:ext cx="1609800" cy="48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28" name="Google Shape;28;p5"/>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9"/>
        <p:cNvGrpSpPr/>
        <p:nvPr/>
      </p:nvGrpSpPr>
      <p:grpSpPr>
        <a:xfrm>
          <a:off x="0" y="0"/>
          <a:ext cx="0" cy="0"/>
          <a:chOff x="0" y="0"/>
          <a:chExt cx="0" cy="0"/>
        </a:xfrm>
      </p:grpSpPr>
      <p:sp>
        <p:nvSpPr>
          <p:cNvPr id="30" name="Google Shape;30;p6"/>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31" name="Google Shape;31;p6"/>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32" name="Google Shape;32;p6"/>
          <p:cNvSpPr txBox="1"/>
          <p:nvPr/>
        </p:nvSpPr>
        <p:spPr>
          <a:xfrm>
            <a:off x="799645" y="697675"/>
            <a:ext cx="1957200" cy="6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0">
                <a:solidFill>
                  <a:srgbClr val="CCCCCC"/>
                </a:solidFill>
                <a:latin typeface="Montserrat"/>
                <a:ea typeface="Montserrat"/>
                <a:cs typeface="Montserrat"/>
                <a:sym typeface="Montserrat"/>
              </a:rPr>
              <a:t>“</a:t>
            </a:r>
            <a:endParaRPr sz="12000">
              <a:solidFill>
                <a:srgbClr val="CCCCCC"/>
              </a:solidFill>
              <a:latin typeface="Montserrat"/>
              <a:ea typeface="Montserrat"/>
              <a:cs typeface="Montserrat"/>
              <a:sym typeface="Montserrat"/>
            </a:endParaRPr>
          </a:p>
        </p:txBody>
      </p:sp>
      <p:sp>
        <p:nvSpPr>
          <p:cNvPr id="33" name="Google Shape;33;p6"/>
          <p:cNvSpPr txBox="1">
            <a:spLocks noGrp="1"/>
          </p:cNvSpPr>
          <p:nvPr>
            <p:ph type="body" idx="1"/>
          </p:nvPr>
        </p:nvSpPr>
        <p:spPr>
          <a:xfrm>
            <a:off x="838250" y="1657350"/>
            <a:ext cx="5324100" cy="2255700"/>
          </a:xfrm>
          <a:prstGeom prst="rect">
            <a:avLst/>
          </a:prstGeom>
        </p:spPr>
        <p:txBody>
          <a:bodyPr spcFirstLastPara="1" wrap="square" lIns="91425" tIns="91425" rIns="91425" bIns="91425" anchor="t" anchorCtr="0">
            <a:noAutofit/>
          </a:bodyPr>
          <a:lstStyle>
            <a:lvl1pPr marL="457200" lvl="0" indent="-381000" rtl="0">
              <a:spcBef>
                <a:spcPts val="600"/>
              </a:spcBef>
              <a:spcAft>
                <a:spcPts val="0"/>
              </a:spcAft>
              <a:buSzPts val="2400"/>
              <a:buFont typeface="Montserrat"/>
              <a:buChar char="▸"/>
              <a:defRPr sz="2400">
                <a:latin typeface="Montserrat"/>
                <a:ea typeface="Montserrat"/>
                <a:cs typeface="Montserrat"/>
                <a:sym typeface="Montserrat"/>
              </a:defRPr>
            </a:lvl1pPr>
            <a:lvl2pPr marL="914400" lvl="1" indent="-381000" rtl="0">
              <a:spcBef>
                <a:spcPts val="0"/>
              </a:spcBef>
              <a:spcAft>
                <a:spcPts val="0"/>
              </a:spcAft>
              <a:buSzPts val="2400"/>
              <a:buFont typeface="Montserrat"/>
              <a:buChar char="▹"/>
              <a:defRPr sz="2400">
                <a:latin typeface="Montserrat"/>
                <a:ea typeface="Montserrat"/>
                <a:cs typeface="Montserrat"/>
                <a:sym typeface="Montserrat"/>
              </a:defRPr>
            </a:lvl2pPr>
            <a:lvl3pPr marL="1371600" lvl="2" indent="-381000" rtl="0">
              <a:spcBef>
                <a:spcPts val="0"/>
              </a:spcBef>
              <a:spcAft>
                <a:spcPts val="0"/>
              </a:spcAft>
              <a:buSzPts val="2400"/>
              <a:buFont typeface="Montserrat"/>
              <a:buChar char="▹"/>
              <a:defRPr sz="2400">
                <a:latin typeface="Montserrat"/>
                <a:ea typeface="Montserrat"/>
                <a:cs typeface="Montserrat"/>
                <a:sym typeface="Montserrat"/>
              </a:defRPr>
            </a:lvl3pPr>
            <a:lvl4pPr marL="1828800" lvl="3" indent="-381000" rtl="0">
              <a:spcBef>
                <a:spcPts val="0"/>
              </a:spcBef>
              <a:spcAft>
                <a:spcPts val="0"/>
              </a:spcAft>
              <a:buSzPts val="2400"/>
              <a:buFont typeface="Montserrat"/>
              <a:buChar char="●"/>
              <a:defRPr sz="2400">
                <a:latin typeface="Montserrat"/>
                <a:ea typeface="Montserrat"/>
                <a:cs typeface="Montserrat"/>
                <a:sym typeface="Montserrat"/>
              </a:defRPr>
            </a:lvl4pPr>
            <a:lvl5pPr marL="2286000" lvl="4" indent="-381000" rtl="0">
              <a:spcBef>
                <a:spcPts val="0"/>
              </a:spcBef>
              <a:spcAft>
                <a:spcPts val="0"/>
              </a:spcAft>
              <a:buSzPts val="2400"/>
              <a:buFont typeface="Montserrat"/>
              <a:buChar char="○"/>
              <a:defRPr sz="2400">
                <a:latin typeface="Montserrat"/>
                <a:ea typeface="Montserrat"/>
                <a:cs typeface="Montserrat"/>
                <a:sym typeface="Montserrat"/>
              </a:defRPr>
            </a:lvl5pPr>
            <a:lvl6pPr marL="2743200" lvl="5" indent="-381000" rtl="0">
              <a:spcBef>
                <a:spcPts val="0"/>
              </a:spcBef>
              <a:spcAft>
                <a:spcPts val="0"/>
              </a:spcAft>
              <a:buSzPts val="2400"/>
              <a:buFont typeface="Montserrat"/>
              <a:buChar char="■"/>
              <a:defRPr sz="2400">
                <a:latin typeface="Montserrat"/>
                <a:ea typeface="Montserrat"/>
                <a:cs typeface="Montserrat"/>
                <a:sym typeface="Montserrat"/>
              </a:defRPr>
            </a:lvl6pPr>
            <a:lvl7pPr marL="3200400" lvl="6" indent="-381000" rtl="0">
              <a:spcBef>
                <a:spcPts val="0"/>
              </a:spcBef>
              <a:spcAft>
                <a:spcPts val="0"/>
              </a:spcAft>
              <a:buSzPts val="2400"/>
              <a:buFont typeface="Montserrat"/>
              <a:buChar char="●"/>
              <a:defRPr sz="2400">
                <a:latin typeface="Montserrat"/>
                <a:ea typeface="Montserrat"/>
                <a:cs typeface="Montserrat"/>
                <a:sym typeface="Montserrat"/>
              </a:defRPr>
            </a:lvl7pPr>
            <a:lvl8pPr marL="3657600" lvl="7" indent="-381000" rtl="0">
              <a:spcBef>
                <a:spcPts val="0"/>
              </a:spcBef>
              <a:spcAft>
                <a:spcPts val="0"/>
              </a:spcAft>
              <a:buSzPts val="2400"/>
              <a:buFont typeface="Montserrat"/>
              <a:buChar char="○"/>
              <a:defRPr sz="2400">
                <a:latin typeface="Montserrat"/>
                <a:ea typeface="Montserrat"/>
                <a:cs typeface="Montserrat"/>
                <a:sym typeface="Montserrat"/>
              </a:defRPr>
            </a:lvl8pPr>
            <a:lvl9pPr marL="4114800" lvl="8" indent="-381000" rtl="0">
              <a:spcBef>
                <a:spcPts val="0"/>
              </a:spcBef>
              <a:spcAft>
                <a:spcPts val="0"/>
              </a:spcAft>
              <a:buSzPts val="2400"/>
              <a:buFont typeface="Montserrat"/>
              <a:buChar char="■"/>
              <a:defRPr sz="2400">
                <a:latin typeface="Montserrat"/>
                <a:ea typeface="Montserrat"/>
                <a:cs typeface="Montserrat"/>
                <a:sym typeface="Montserrat"/>
              </a:defRPr>
            </a:lvl9pPr>
          </a:lstStyle>
          <a:p>
            <a:endParaRPr/>
          </a:p>
        </p:txBody>
      </p:sp>
      <p:sp>
        <p:nvSpPr>
          <p:cNvPr id="34" name="Google Shape;34;p6"/>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atin typeface="Montserrat"/>
                <a:ea typeface="Montserrat"/>
                <a:cs typeface="Montserrat"/>
                <a:sym typeface="Montserrat"/>
              </a:defRPr>
            </a:lvl1pPr>
            <a:lvl2pPr lvl="1">
              <a:buNone/>
              <a:defRPr>
                <a:latin typeface="Montserrat"/>
                <a:ea typeface="Montserrat"/>
                <a:cs typeface="Montserrat"/>
                <a:sym typeface="Montserrat"/>
              </a:defRPr>
            </a:lvl2pPr>
            <a:lvl3pPr lvl="2">
              <a:buNone/>
              <a:defRPr>
                <a:latin typeface="Montserrat"/>
                <a:ea typeface="Montserrat"/>
                <a:cs typeface="Montserrat"/>
                <a:sym typeface="Montserrat"/>
              </a:defRPr>
            </a:lvl3pPr>
            <a:lvl4pPr lvl="3">
              <a:buNone/>
              <a:defRPr>
                <a:latin typeface="Montserrat"/>
                <a:ea typeface="Montserrat"/>
                <a:cs typeface="Montserrat"/>
                <a:sym typeface="Montserrat"/>
              </a:defRPr>
            </a:lvl4pPr>
            <a:lvl5pPr lvl="4">
              <a:buNone/>
              <a:defRPr>
                <a:latin typeface="Montserrat"/>
                <a:ea typeface="Montserrat"/>
                <a:cs typeface="Montserrat"/>
                <a:sym typeface="Montserrat"/>
              </a:defRPr>
            </a:lvl5pPr>
            <a:lvl6pPr lvl="5">
              <a:buNone/>
              <a:defRPr>
                <a:latin typeface="Montserrat"/>
                <a:ea typeface="Montserrat"/>
                <a:cs typeface="Montserrat"/>
                <a:sym typeface="Montserrat"/>
              </a:defRPr>
            </a:lvl6pPr>
            <a:lvl7pPr lvl="6">
              <a:buNone/>
              <a:defRPr>
                <a:latin typeface="Montserrat"/>
                <a:ea typeface="Montserrat"/>
                <a:cs typeface="Montserrat"/>
                <a:sym typeface="Montserrat"/>
              </a:defRPr>
            </a:lvl7pPr>
            <a:lvl8pPr lvl="7">
              <a:buNone/>
              <a:defRPr>
                <a:latin typeface="Montserrat"/>
                <a:ea typeface="Montserrat"/>
                <a:cs typeface="Montserrat"/>
                <a:sym typeface="Montserrat"/>
              </a:defRPr>
            </a:lvl8pPr>
            <a:lvl9pPr lvl="8">
              <a:buNone/>
              <a:defRPr>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1"/>
        <p:cNvGrpSpPr/>
        <p:nvPr/>
      </p:nvGrpSpPr>
      <p:grpSpPr>
        <a:xfrm>
          <a:off x="0" y="0"/>
          <a:ext cx="0" cy="0"/>
          <a:chOff x="0" y="0"/>
          <a:chExt cx="0" cy="0"/>
        </a:xfrm>
      </p:grpSpPr>
      <p:sp>
        <p:nvSpPr>
          <p:cNvPr id="42" name="Google Shape;42;p8"/>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43" name="Google Shape;43;p8"/>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44" name="Google Shape;44;p8"/>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45" name="Google Shape;45;p8"/>
          <p:cNvSpPr txBox="1">
            <a:spLocks noGrp="1"/>
          </p:cNvSpPr>
          <p:nvPr>
            <p:ph type="body" idx="1"/>
          </p:nvPr>
        </p:nvSpPr>
        <p:spPr>
          <a:xfrm>
            <a:off x="841001" y="1578025"/>
            <a:ext cx="2671800" cy="2433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46" name="Google Shape;46;p8"/>
          <p:cNvSpPr txBox="1">
            <a:spLocks noGrp="1"/>
          </p:cNvSpPr>
          <p:nvPr>
            <p:ph type="body" idx="2"/>
          </p:nvPr>
        </p:nvSpPr>
        <p:spPr>
          <a:xfrm>
            <a:off x="3673842" y="1578025"/>
            <a:ext cx="2671800" cy="2433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47" name="Google Shape;47;p8"/>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8"/>
        <p:cNvGrpSpPr/>
        <p:nvPr/>
      </p:nvGrpSpPr>
      <p:grpSpPr>
        <a:xfrm>
          <a:off x="0" y="0"/>
          <a:ext cx="0" cy="0"/>
          <a:chOff x="0" y="0"/>
          <a:chExt cx="0" cy="0"/>
        </a:xfrm>
      </p:grpSpPr>
      <p:sp>
        <p:nvSpPr>
          <p:cNvPr id="49" name="Google Shape;49;p9"/>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50" name="Google Shape;50;p9"/>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51" name="Google Shape;51;p9"/>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52" name="Google Shape;52;p9"/>
          <p:cNvSpPr txBox="1">
            <a:spLocks noGrp="1"/>
          </p:cNvSpPr>
          <p:nvPr>
            <p:ph type="body" idx="1"/>
          </p:nvPr>
        </p:nvSpPr>
        <p:spPr>
          <a:xfrm>
            <a:off x="841000" y="1600975"/>
            <a:ext cx="2094900" cy="24105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53" name="Google Shape;53;p9"/>
          <p:cNvSpPr txBox="1">
            <a:spLocks noGrp="1"/>
          </p:cNvSpPr>
          <p:nvPr>
            <p:ph type="body" idx="2"/>
          </p:nvPr>
        </p:nvSpPr>
        <p:spPr>
          <a:xfrm>
            <a:off x="3043281" y="1600975"/>
            <a:ext cx="2094900" cy="24105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54" name="Google Shape;54;p9"/>
          <p:cNvSpPr txBox="1">
            <a:spLocks noGrp="1"/>
          </p:cNvSpPr>
          <p:nvPr>
            <p:ph type="body" idx="3"/>
          </p:nvPr>
        </p:nvSpPr>
        <p:spPr>
          <a:xfrm>
            <a:off x="5245562" y="1600975"/>
            <a:ext cx="2094900" cy="24105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55" name="Google Shape;55;p9"/>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10"/>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58" name="Google Shape;58;p10"/>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59" name="Google Shape;59;p10"/>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60" name="Google Shape;60;p10"/>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1"/>
        <p:cNvGrpSpPr/>
        <p:nvPr/>
      </p:nvGrpSpPr>
      <p:grpSpPr>
        <a:xfrm>
          <a:off x="0" y="0"/>
          <a:ext cx="0" cy="0"/>
          <a:chOff x="0" y="0"/>
          <a:chExt cx="0" cy="0"/>
        </a:xfrm>
      </p:grpSpPr>
      <p:sp>
        <p:nvSpPr>
          <p:cNvPr id="62" name="Google Shape;62;p11"/>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63" name="Google Shape;63;p11"/>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64" name="Google Shape;64;p11"/>
          <p:cNvSpPr txBox="1">
            <a:spLocks noGrp="1"/>
          </p:cNvSpPr>
          <p:nvPr>
            <p:ph type="body" idx="1"/>
          </p:nvPr>
        </p:nvSpPr>
        <p:spPr>
          <a:xfrm>
            <a:off x="841000" y="4025300"/>
            <a:ext cx="7845900" cy="519600"/>
          </a:xfrm>
          <a:prstGeom prst="rect">
            <a:avLst/>
          </a:prstGeom>
        </p:spPr>
        <p:txBody>
          <a:bodyPr spcFirstLastPara="1" wrap="square" lIns="91425" tIns="91425" rIns="91425" bIns="91425" anchor="b" anchorCtr="0">
            <a:noAutofit/>
          </a:bodyPr>
          <a:lstStyle>
            <a:lvl1pPr marL="457200" lvl="0" indent="-228600">
              <a:spcBef>
                <a:spcPts val="360"/>
              </a:spcBef>
              <a:spcAft>
                <a:spcPts val="0"/>
              </a:spcAft>
              <a:buSzPts val="2000"/>
              <a:buNone/>
              <a:defRPr/>
            </a:lvl1pPr>
          </a:lstStyle>
          <a:p>
            <a:endParaRPr/>
          </a:p>
        </p:txBody>
      </p:sp>
      <p:sp>
        <p:nvSpPr>
          <p:cNvPr id="65" name="Google Shape;65;p11"/>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
        <p:nvSpPr>
          <p:cNvPr id="67" name="Google Shape;67;p12"/>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68" name="Google Shape;68;p12"/>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69" name="Google Shape;69;p12"/>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Empty">
  <p:cSld name="BLANK_1">
    <p:spTree>
      <p:nvGrpSpPr>
        <p:cNvPr id="1" name="Shape 70"/>
        <p:cNvGrpSpPr/>
        <p:nvPr/>
      </p:nvGrpSpPr>
      <p:grpSpPr>
        <a:xfrm>
          <a:off x="0" y="0"/>
          <a:ext cx="0" cy="0"/>
          <a:chOff x="0" y="0"/>
          <a:chExt cx="0" cy="0"/>
        </a:xfrm>
      </p:grpSpPr>
      <p:sp>
        <p:nvSpPr>
          <p:cNvPr id="71" name="Google Shape;71;p1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2"/>
        <p:cNvGrpSpPr/>
        <p:nvPr/>
      </p:nvGrpSpPr>
      <p:grpSpPr>
        <a:xfrm>
          <a:off x="0" y="0"/>
          <a:ext cx="0" cy="0"/>
          <a:chOff x="0" y="0"/>
          <a:chExt cx="0" cy="0"/>
        </a:xfrm>
      </p:grpSpPr>
      <p:sp>
        <p:nvSpPr>
          <p:cNvPr id="73" name="Google Shape;73;p14"/>
          <p:cNvSpPr/>
          <p:nvPr/>
        </p:nvSpPr>
        <p:spPr>
          <a:xfrm>
            <a:off x="-50" y="2571900"/>
            <a:ext cx="9144000" cy="2571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2400"/>
              <a:buNone/>
              <a:defRPr/>
            </a:lvl2pPr>
            <a:lvl3pPr lvl="2" algn="ctr" rtl="0">
              <a:spcBef>
                <a:spcPts val="0"/>
              </a:spcBef>
              <a:spcAft>
                <a:spcPts val="0"/>
              </a:spcAft>
              <a:buSzPts val="2400"/>
              <a:buNone/>
              <a:defRPr/>
            </a:lvl3pPr>
            <a:lvl4pPr lvl="3" algn="ctr" rtl="0">
              <a:spcBef>
                <a:spcPts val="0"/>
              </a:spcBef>
              <a:spcAft>
                <a:spcPts val="0"/>
              </a:spcAft>
              <a:buSzPts val="2400"/>
              <a:buNone/>
              <a:defRPr/>
            </a:lvl4pPr>
            <a:lvl5pPr lvl="4" algn="ctr" rtl="0">
              <a:spcBef>
                <a:spcPts val="0"/>
              </a:spcBef>
              <a:spcAft>
                <a:spcPts val="0"/>
              </a:spcAft>
              <a:buSzPts val="2400"/>
              <a:buNone/>
              <a:defRPr/>
            </a:lvl5pPr>
            <a:lvl6pPr lvl="5" algn="ctr" rtl="0">
              <a:spcBef>
                <a:spcPts val="0"/>
              </a:spcBef>
              <a:spcAft>
                <a:spcPts val="0"/>
              </a:spcAft>
              <a:buSzPts val="2400"/>
              <a:buNone/>
              <a:defRPr/>
            </a:lvl6pPr>
            <a:lvl7pPr lvl="6" algn="ctr" rtl="0">
              <a:spcBef>
                <a:spcPts val="0"/>
              </a:spcBef>
              <a:spcAft>
                <a:spcPts val="0"/>
              </a:spcAft>
              <a:buSzPts val="2400"/>
              <a:buNone/>
              <a:defRPr/>
            </a:lvl7pPr>
            <a:lvl8pPr lvl="7" algn="ctr" rtl="0">
              <a:spcBef>
                <a:spcPts val="0"/>
              </a:spcBef>
              <a:spcAft>
                <a:spcPts val="0"/>
              </a:spcAft>
              <a:buSzPts val="2400"/>
              <a:buNone/>
              <a:defRPr/>
            </a:lvl8pPr>
            <a:lvl9pPr lvl="8" algn="ctr" rtl="0">
              <a:spcBef>
                <a:spcPts val="0"/>
              </a:spcBef>
              <a:spcAft>
                <a:spcPts val="0"/>
              </a:spcAft>
              <a:buSzPts val="2400"/>
              <a:buNone/>
              <a:defRPr/>
            </a:lvl9pPr>
          </a:lstStyle>
          <a:p>
            <a:endParaRPr/>
          </a:p>
        </p:txBody>
      </p:sp>
      <p:sp>
        <p:nvSpPr>
          <p:cNvPr id="75" name="Google Shape;7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741100"/>
            <a:ext cx="5185200" cy="4746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1pPr>
            <a:lvl2pPr lvl="1">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2pPr>
            <a:lvl3pPr lvl="2">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3pPr>
            <a:lvl4pPr lvl="3">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4pPr>
            <a:lvl5pPr lvl="4">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5pPr>
            <a:lvl6pPr lvl="5">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6pPr>
            <a:lvl7pPr lvl="6">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7pPr>
            <a:lvl8pPr lvl="7">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8pPr>
            <a:lvl9pPr lvl="8">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457200" y="1352550"/>
            <a:ext cx="5185200" cy="22557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dk1"/>
              </a:buClr>
              <a:buSzPts val="2000"/>
              <a:buFont typeface="Karla"/>
              <a:buChar char="▸"/>
              <a:defRPr sz="2000">
                <a:solidFill>
                  <a:schemeClr val="dk1"/>
                </a:solidFill>
                <a:latin typeface="Karla"/>
                <a:ea typeface="Karla"/>
                <a:cs typeface="Karla"/>
                <a:sym typeface="Karla"/>
              </a:defRPr>
            </a:lvl1pPr>
            <a:lvl2pPr marL="914400" lvl="1"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2pPr>
            <a:lvl3pPr marL="1371600" lvl="2"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3pPr>
            <a:lvl4pPr marL="1828800" lvl="3"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4pPr>
            <a:lvl5pPr marL="2286000" lvl="4"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5pPr>
            <a:lvl6pPr marL="2743200" lvl="5"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6pPr>
            <a:lvl7pPr marL="3200400" lvl="6"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7pPr>
            <a:lvl8pPr marL="3657600" lvl="7"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8pPr>
            <a:lvl9pPr marL="4114800" lvl="8"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9pPr>
          </a:lstStyle>
          <a:p>
            <a:endParaRPr/>
          </a:p>
        </p:txBody>
      </p:sp>
      <p:sp>
        <p:nvSpPr>
          <p:cNvPr id="8" name="Google Shape;8;p1"/>
          <p:cNvSpPr txBox="1">
            <a:spLocks noGrp="1"/>
          </p:cNvSpPr>
          <p:nvPr>
            <p:ph type="sldNum" idx="12"/>
          </p:nvPr>
        </p:nvSpPr>
        <p:spPr>
          <a:xfrm>
            <a:off x="8543227" y="4749851"/>
            <a:ext cx="548700" cy="393600"/>
          </a:xfrm>
          <a:prstGeom prst="rect">
            <a:avLst/>
          </a:prstGeom>
          <a:noFill/>
          <a:ln>
            <a:noFill/>
          </a:ln>
        </p:spPr>
        <p:txBody>
          <a:bodyPr spcFirstLastPara="1" wrap="square" lIns="91425" tIns="91425" rIns="91425" bIns="91425" anchor="t" anchorCtr="0">
            <a:noAutofit/>
          </a:bodyPr>
          <a:lstStyle>
            <a:lvl1pPr lvl="0" algn="r">
              <a:buNone/>
              <a:defRPr sz="1300" b="1">
                <a:solidFill>
                  <a:schemeClr val="lt1"/>
                </a:solidFill>
                <a:latin typeface="Montserrat"/>
                <a:ea typeface="Montserrat"/>
                <a:cs typeface="Montserrat"/>
                <a:sym typeface="Montserrat"/>
              </a:defRPr>
            </a:lvl1pPr>
            <a:lvl2pPr lvl="1" algn="r">
              <a:buNone/>
              <a:defRPr sz="1300" b="1">
                <a:solidFill>
                  <a:schemeClr val="lt1"/>
                </a:solidFill>
                <a:latin typeface="Montserrat"/>
                <a:ea typeface="Montserrat"/>
                <a:cs typeface="Montserrat"/>
                <a:sym typeface="Montserrat"/>
              </a:defRPr>
            </a:lvl2pPr>
            <a:lvl3pPr lvl="2" algn="r">
              <a:buNone/>
              <a:defRPr sz="1300" b="1">
                <a:solidFill>
                  <a:schemeClr val="lt1"/>
                </a:solidFill>
                <a:latin typeface="Montserrat"/>
                <a:ea typeface="Montserrat"/>
                <a:cs typeface="Montserrat"/>
                <a:sym typeface="Montserrat"/>
              </a:defRPr>
            </a:lvl3pPr>
            <a:lvl4pPr lvl="3" algn="r">
              <a:buNone/>
              <a:defRPr sz="1300" b="1">
                <a:solidFill>
                  <a:schemeClr val="lt1"/>
                </a:solidFill>
                <a:latin typeface="Montserrat"/>
                <a:ea typeface="Montserrat"/>
                <a:cs typeface="Montserrat"/>
                <a:sym typeface="Montserrat"/>
              </a:defRPr>
            </a:lvl4pPr>
            <a:lvl5pPr lvl="4" algn="r">
              <a:buNone/>
              <a:defRPr sz="1300" b="1">
                <a:solidFill>
                  <a:schemeClr val="lt1"/>
                </a:solidFill>
                <a:latin typeface="Montserrat"/>
                <a:ea typeface="Montserrat"/>
                <a:cs typeface="Montserrat"/>
                <a:sym typeface="Montserrat"/>
              </a:defRPr>
            </a:lvl5pPr>
            <a:lvl6pPr lvl="5" algn="r">
              <a:buNone/>
              <a:defRPr sz="1300" b="1">
                <a:solidFill>
                  <a:schemeClr val="lt1"/>
                </a:solidFill>
                <a:latin typeface="Montserrat"/>
                <a:ea typeface="Montserrat"/>
                <a:cs typeface="Montserrat"/>
                <a:sym typeface="Montserrat"/>
              </a:defRPr>
            </a:lvl6pPr>
            <a:lvl7pPr lvl="6" algn="r">
              <a:buNone/>
              <a:defRPr sz="1300" b="1">
                <a:solidFill>
                  <a:schemeClr val="lt1"/>
                </a:solidFill>
                <a:latin typeface="Montserrat"/>
                <a:ea typeface="Montserrat"/>
                <a:cs typeface="Montserrat"/>
                <a:sym typeface="Montserrat"/>
              </a:defRPr>
            </a:lvl7pPr>
            <a:lvl8pPr lvl="7" algn="r">
              <a:buNone/>
              <a:defRPr sz="1300" b="1">
                <a:solidFill>
                  <a:schemeClr val="lt1"/>
                </a:solidFill>
                <a:latin typeface="Montserrat"/>
                <a:ea typeface="Montserrat"/>
                <a:cs typeface="Montserrat"/>
                <a:sym typeface="Montserrat"/>
              </a:defRPr>
            </a:lvl8pPr>
            <a:lvl9pPr lvl="8" algn="r">
              <a:buNone/>
              <a:defRPr sz="1300" b="1">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4" r:id="rId3"/>
    <p:sldLayoutId id="2147483655" r:id="rId4"/>
    <p:sldLayoutId id="2147483656" r:id="rId5"/>
    <p:sldLayoutId id="2147483657" r:id="rId6"/>
    <p:sldLayoutId id="2147483658" r:id="rId7"/>
    <p:sldLayoutId id="2147483659" r:id="rId8"/>
    <p:sldLayoutId id="2147483660"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4336"/>
        </a:solidFill>
        <a:effectLst/>
      </p:bgPr>
    </p:bg>
    <p:spTree>
      <p:nvGrpSpPr>
        <p:cNvPr id="1" name="Shape 260"/>
        <p:cNvGrpSpPr/>
        <p:nvPr/>
      </p:nvGrpSpPr>
      <p:grpSpPr>
        <a:xfrm>
          <a:off x="0" y="0"/>
          <a:ext cx="0" cy="0"/>
          <a:chOff x="0" y="0"/>
          <a:chExt cx="0" cy="0"/>
        </a:xfrm>
      </p:grpSpPr>
      <p:sp>
        <p:nvSpPr>
          <p:cNvPr id="261" name="Google Shape;261;p36"/>
          <p:cNvSpPr txBox="1">
            <a:spLocks noGrp="1"/>
          </p:cNvSpPr>
          <p:nvPr>
            <p:ph type="ctrTitle" idx="4294967295"/>
          </p:nvPr>
        </p:nvSpPr>
        <p:spPr>
          <a:xfrm>
            <a:off x="669100" y="2573950"/>
            <a:ext cx="65880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6000"/>
              <a:t>Design Activity </a:t>
            </a:r>
            <a:r>
              <a:rPr lang="en" sz="6000">
                <a:solidFill>
                  <a:srgbClr val="F44336"/>
                </a:solidFill>
              </a:rPr>
              <a:t>The Four Cs</a:t>
            </a:r>
            <a:endParaRPr sz="6000">
              <a:solidFill>
                <a:srgbClr val="F44336"/>
              </a:solidFill>
            </a:endParaRPr>
          </a:p>
        </p:txBody>
      </p:sp>
      <p:sp>
        <p:nvSpPr>
          <p:cNvPr id="262" name="Google Shape;262;p36"/>
          <p:cNvSpPr txBox="1">
            <a:spLocks noGrp="1"/>
          </p:cNvSpPr>
          <p:nvPr>
            <p:ph type="subTitle" idx="4294967295"/>
          </p:nvPr>
        </p:nvSpPr>
        <p:spPr>
          <a:xfrm>
            <a:off x="685800" y="3411546"/>
            <a:ext cx="5251500" cy="14271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dirty="0"/>
              <a:t>To explore and share what we know about the [insert: topic] based on the 4Cs: components, characteristics, challenges &amp; characters</a:t>
            </a:r>
            <a:endParaRPr dirty="0"/>
          </a:p>
        </p:txBody>
      </p:sp>
      <p:grpSp>
        <p:nvGrpSpPr>
          <p:cNvPr id="263" name="Google Shape;263;p36"/>
          <p:cNvGrpSpPr/>
          <p:nvPr/>
        </p:nvGrpSpPr>
        <p:grpSpPr>
          <a:xfrm>
            <a:off x="763880" y="678997"/>
            <a:ext cx="664653" cy="1053757"/>
            <a:chOff x="6718575" y="2318625"/>
            <a:chExt cx="256950" cy="407375"/>
          </a:xfrm>
        </p:grpSpPr>
        <p:sp>
          <p:nvSpPr>
            <p:cNvPr id="264" name="Google Shape;264;p36"/>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rgbClr val="F4433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6"/>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rgbClr val="F4433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6"/>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rgbClr val="F4433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6"/>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rgbClr val="F4433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6"/>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rgbClr val="F4433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6"/>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rgbClr val="F4433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6"/>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rgbClr val="F4433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6"/>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rgbClr val="F4433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2" name="Google Shape;272;p36"/>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91E63"/>
        </a:solidFill>
        <a:effectLst/>
      </p:bgPr>
    </p:bg>
    <p:spTree>
      <p:nvGrpSpPr>
        <p:cNvPr id="1" name="Shape 452"/>
        <p:cNvGrpSpPr/>
        <p:nvPr/>
      </p:nvGrpSpPr>
      <p:grpSpPr>
        <a:xfrm>
          <a:off x="0" y="0"/>
          <a:ext cx="0" cy="0"/>
          <a:chOff x="0" y="0"/>
          <a:chExt cx="0" cy="0"/>
        </a:xfrm>
      </p:grpSpPr>
      <p:sp>
        <p:nvSpPr>
          <p:cNvPr id="453" name="Google Shape;453;p49"/>
          <p:cNvSpPr txBox="1">
            <a:spLocks noGrp="1"/>
          </p:cNvSpPr>
          <p:nvPr>
            <p:ph type="body" idx="1"/>
          </p:nvPr>
        </p:nvSpPr>
        <p:spPr>
          <a:xfrm>
            <a:off x="841000" y="1482609"/>
            <a:ext cx="5951700" cy="24333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dirty="0"/>
              <a:t>Reflection</a:t>
            </a:r>
            <a:endParaRPr b="1" dirty="0"/>
          </a:p>
          <a:p>
            <a:pPr marL="0" lvl="0" indent="0" algn="l" rtl="0">
              <a:spcBef>
                <a:spcPts val="600"/>
              </a:spcBef>
              <a:spcAft>
                <a:spcPts val="0"/>
              </a:spcAft>
              <a:buNone/>
            </a:pPr>
            <a:r>
              <a:rPr lang="en" dirty="0"/>
              <a:t>Let’s take a moment to look back on this activity.</a:t>
            </a:r>
            <a:endParaRPr dirty="0"/>
          </a:p>
          <a:p>
            <a:pPr marL="457200" lvl="0" indent="-342900" algn="l" rtl="0">
              <a:spcBef>
                <a:spcPts val="600"/>
              </a:spcBef>
              <a:spcAft>
                <a:spcPts val="0"/>
              </a:spcAft>
              <a:buSzPts val="1800"/>
              <a:buChar char="▸"/>
            </a:pPr>
            <a:r>
              <a:rPr lang="en" sz="1800" dirty="0"/>
              <a:t>What came up a lot? What was unique?</a:t>
            </a:r>
            <a:endParaRPr sz="1800" dirty="0"/>
          </a:p>
          <a:p>
            <a:pPr marL="457200" lvl="0" indent="-342900" algn="l" rtl="0">
              <a:spcBef>
                <a:spcPts val="0"/>
              </a:spcBef>
              <a:spcAft>
                <a:spcPts val="0"/>
              </a:spcAft>
              <a:buSzPts val="1800"/>
              <a:buChar char="▸"/>
            </a:pPr>
            <a:r>
              <a:rPr lang="en" sz="1800" dirty="0"/>
              <a:t>What was surprising?</a:t>
            </a:r>
            <a:endParaRPr sz="1800" dirty="0"/>
          </a:p>
          <a:p>
            <a:pPr marL="457200" lvl="0" indent="-342900" algn="l" rtl="0">
              <a:spcBef>
                <a:spcPts val="0"/>
              </a:spcBef>
              <a:spcAft>
                <a:spcPts val="0"/>
              </a:spcAft>
              <a:buSzPts val="1800"/>
              <a:buChar char="▸"/>
            </a:pPr>
            <a:r>
              <a:rPr lang="en" sz="1800" dirty="0"/>
              <a:t>What are some things you’d like to learn more about? What are some things you learned that you didn’t know </a:t>
            </a:r>
            <a:r>
              <a:rPr lang="en" sz="1800"/>
              <a:t>before?</a:t>
            </a:r>
            <a:endParaRPr dirty="0"/>
          </a:p>
          <a:p>
            <a:pPr marL="0" lvl="0" indent="0" algn="l" rtl="0">
              <a:spcBef>
                <a:spcPts val="600"/>
              </a:spcBef>
              <a:spcAft>
                <a:spcPts val="0"/>
              </a:spcAft>
              <a:buNone/>
            </a:pPr>
            <a:endParaRPr dirty="0"/>
          </a:p>
        </p:txBody>
      </p:sp>
      <p:sp>
        <p:nvSpPr>
          <p:cNvPr id="454" name="Google Shape;454;p49"/>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THE FOUR CS </a:t>
            </a:r>
            <a:r>
              <a:rPr lang="en">
                <a:solidFill>
                  <a:srgbClr val="E91E63"/>
                </a:solidFill>
              </a:rPr>
              <a:t>DEBRIEF</a:t>
            </a:r>
            <a:r>
              <a:rPr lang="en"/>
              <a:t> </a:t>
            </a:r>
            <a:endParaRPr/>
          </a:p>
        </p:txBody>
      </p:sp>
      <p:sp>
        <p:nvSpPr>
          <p:cNvPr id="455" name="Google Shape;455;p49"/>
          <p:cNvSpPr/>
          <p:nvPr/>
        </p:nvSpPr>
        <p:spPr>
          <a:xfrm>
            <a:off x="270377" y="723226"/>
            <a:ext cx="485675" cy="441808"/>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12175" cap="rnd"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49"/>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91E63"/>
        </a:solidFill>
        <a:effectLst/>
      </p:bgPr>
    </p:bg>
    <p:spTree>
      <p:nvGrpSpPr>
        <p:cNvPr id="1" name="Shape 276"/>
        <p:cNvGrpSpPr/>
        <p:nvPr/>
      </p:nvGrpSpPr>
      <p:grpSpPr>
        <a:xfrm>
          <a:off x="0" y="0"/>
          <a:ext cx="0" cy="0"/>
          <a:chOff x="0" y="0"/>
          <a:chExt cx="0" cy="0"/>
        </a:xfrm>
      </p:grpSpPr>
      <p:sp>
        <p:nvSpPr>
          <p:cNvPr id="277" name="Google Shape;277;p37"/>
          <p:cNvSpPr txBox="1">
            <a:spLocks noGrp="1"/>
          </p:cNvSpPr>
          <p:nvPr>
            <p:ph type="body" idx="1"/>
          </p:nvPr>
        </p:nvSpPr>
        <p:spPr>
          <a:xfrm>
            <a:off x="840999" y="1578025"/>
            <a:ext cx="5951700" cy="24333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dirty="0"/>
              <a:t>Description</a:t>
            </a:r>
            <a:endParaRPr b="1" dirty="0"/>
          </a:p>
          <a:p>
            <a:pPr marL="0" lvl="0" indent="0" algn="l" rtl="0">
              <a:spcBef>
                <a:spcPts val="600"/>
              </a:spcBef>
              <a:spcAft>
                <a:spcPts val="0"/>
              </a:spcAft>
              <a:buNone/>
            </a:pPr>
            <a:r>
              <a:rPr lang="en" dirty="0"/>
              <a:t>Today we will be working in small groups to brainstorm the COMPONENTS, CHARACTERISTICS, CHALLENGES and CHARACTERS that make up the [topic, e.g. university library]. We will then share our ideas as a larger group.</a:t>
            </a:r>
            <a:endParaRPr dirty="0"/>
          </a:p>
          <a:p>
            <a:pPr marL="0" lvl="0" indent="0" algn="l" rtl="0">
              <a:spcBef>
                <a:spcPts val="600"/>
              </a:spcBef>
              <a:spcAft>
                <a:spcPts val="0"/>
              </a:spcAft>
              <a:buNone/>
            </a:pPr>
            <a:endParaRPr dirty="0"/>
          </a:p>
        </p:txBody>
      </p:sp>
      <p:sp>
        <p:nvSpPr>
          <p:cNvPr id="278" name="Google Shape;278;p37"/>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The Four </a:t>
            </a:r>
            <a:r>
              <a:rPr lang="en">
                <a:solidFill>
                  <a:srgbClr val="E91E63"/>
                </a:solidFill>
              </a:rPr>
              <a:t>Cs</a:t>
            </a:r>
            <a:r>
              <a:rPr lang="en"/>
              <a:t> </a:t>
            </a:r>
            <a:endParaRPr/>
          </a:p>
        </p:txBody>
      </p:sp>
      <p:sp>
        <p:nvSpPr>
          <p:cNvPr id="279" name="Google Shape;279;p37"/>
          <p:cNvSpPr/>
          <p:nvPr/>
        </p:nvSpPr>
        <p:spPr>
          <a:xfrm>
            <a:off x="270377" y="723226"/>
            <a:ext cx="485675" cy="441808"/>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12175" cap="rnd"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91E63"/>
        </a:solidFill>
        <a:effectLst/>
      </p:bgPr>
    </p:bg>
    <p:spTree>
      <p:nvGrpSpPr>
        <p:cNvPr id="1" name="Shape 284"/>
        <p:cNvGrpSpPr/>
        <p:nvPr/>
      </p:nvGrpSpPr>
      <p:grpSpPr>
        <a:xfrm>
          <a:off x="0" y="0"/>
          <a:ext cx="0" cy="0"/>
          <a:chOff x="0" y="0"/>
          <a:chExt cx="0" cy="0"/>
        </a:xfrm>
      </p:grpSpPr>
      <p:sp>
        <p:nvSpPr>
          <p:cNvPr id="285" name="Google Shape;285;p38"/>
          <p:cNvSpPr txBox="1">
            <a:spLocks noGrp="1"/>
          </p:cNvSpPr>
          <p:nvPr>
            <p:ph type="body" idx="1"/>
          </p:nvPr>
        </p:nvSpPr>
        <p:spPr>
          <a:xfrm>
            <a:off x="841000" y="1578025"/>
            <a:ext cx="6351300" cy="27693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u="sng"/>
              <a:t>Components </a:t>
            </a:r>
            <a:r>
              <a:rPr lang="en" b="1"/>
              <a:t>= parts/ pieces of the library</a:t>
            </a:r>
            <a:endParaRPr b="1"/>
          </a:p>
          <a:p>
            <a:pPr marL="0" lvl="0" indent="0" algn="l" rtl="0">
              <a:spcBef>
                <a:spcPts val="600"/>
              </a:spcBef>
              <a:spcAft>
                <a:spcPts val="0"/>
              </a:spcAft>
              <a:buNone/>
            </a:pPr>
            <a:r>
              <a:rPr lang="en" b="1" u="sng"/>
              <a:t>Characteristics </a:t>
            </a:r>
            <a:r>
              <a:rPr lang="en" b="1"/>
              <a:t>= features of the library</a:t>
            </a:r>
            <a:endParaRPr b="1"/>
          </a:p>
          <a:p>
            <a:pPr marL="0" lvl="0" indent="0" algn="l" rtl="0">
              <a:spcBef>
                <a:spcPts val="600"/>
              </a:spcBef>
              <a:spcAft>
                <a:spcPts val="0"/>
              </a:spcAft>
              <a:buNone/>
            </a:pPr>
            <a:r>
              <a:rPr lang="en" b="1" u="sng"/>
              <a:t>Challenges </a:t>
            </a:r>
            <a:r>
              <a:rPr lang="en" b="1"/>
              <a:t>= obstacles/barriers to using </a:t>
            </a:r>
            <a:endParaRPr b="1"/>
          </a:p>
          <a:p>
            <a:pPr marL="0" lvl="0" indent="0" algn="l" rtl="0">
              <a:spcBef>
                <a:spcPts val="600"/>
              </a:spcBef>
              <a:spcAft>
                <a:spcPts val="0"/>
              </a:spcAft>
              <a:buNone/>
            </a:pPr>
            <a:r>
              <a:rPr lang="en" b="1"/>
              <a:t>the UW Libraries</a:t>
            </a:r>
            <a:endParaRPr b="1"/>
          </a:p>
          <a:p>
            <a:pPr marL="0" lvl="0" indent="0" algn="l" rtl="0">
              <a:spcBef>
                <a:spcPts val="600"/>
              </a:spcBef>
              <a:spcAft>
                <a:spcPts val="0"/>
              </a:spcAft>
              <a:buNone/>
            </a:pPr>
            <a:r>
              <a:rPr lang="en" b="1" u="sng"/>
              <a:t>Characters </a:t>
            </a:r>
            <a:r>
              <a:rPr lang="en" b="1"/>
              <a:t>= people associated with the Libraries: who you might encounter when using them</a:t>
            </a:r>
            <a:endParaRPr b="1"/>
          </a:p>
          <a:p>
            <a:pPr marL="0" lvl="0" indent="0" algn="l" rtl="0">
              <a:spcBef>
                <a:spcPts val="600"/>
              </a:spcBef>
              <a:spcAft>
                <a:spcPts val="0"/>
              </a:spcAft>
              <a:buNone/>
            </a:pPr>
            <a:endParaRPr b="1"/>
          </a:p>
          <a:p>
            <a:pPr marL="0" lvl="0" indent="0" algn="l" rtl="0">
              <a:spcBef>
                <a:spcPts val="600"/>
              </a:spcBef>
              <a:spcAft>
                <a:spcPts val="0"/>
              </a:spcAft>
              <a:buNone/>
            </a:pPr>
            <a:r>
              <a:rPr lang="en" b="1"/>
              <a:t>.</a:t>
            </a:r>
            <a:endParaRPr b="1"/>
          </a:p>
          <a:p>
            <a:pPr marL="0" lvl="0" indent="0" algn="l" rtl="0">
              <a:spcBef>
                <a:spcPts val="600"/>
              </a:spcBef>
              <a:spcAft>
                <a:spcPts val="0"/>
              </a:spcAft>
              <a:buNone/>
            </a:pPr>
            <a:endParaRPr b="1"/>
          </a:p>
        </p:txBody>
      </p:sp>
      <p:sp>
        <p:nvSpPr>
          <p:cNvPr id="286" name="Google Shape;286;p38"/>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The Four </a:t>
            </a:r>
            <a:r>
              <a:rPr lang="en">
                <a:solidFill>
                  <a:srgbClr val="E91E63"/>
                </a:solidFill>
              </a:rPr>
              <a:t>Cs</a:t>
            </a:r>
            <a:r>
              <a:rPr lang="en"/>
              <a:t> </a:t>
            </a:r>
            <a:endParaRPr/>
          </a:p>
        </p:txBody>
      </p:sp>
      <p:sp>
        <p:nvSpPr>
          <p:cNvPr id="287" name="Google Shape;287;p38"/>
          <p:cNvSpPr/>
          <p:nvPr/>
        </p:nvSpPr>
        <p:spPr>
          <a:xfrm>
            <a:off x="270377" y="723226"/>
            <a:ext cx="485675" cy="441808"/>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12175" cap="rnd"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8"/>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91E63"/>
        </a:solidFill>
        <a:effectLst/>
      </p:bgPr>
    </p:bg>
    <p:spTree>
      <p:nvGrpSpPr>
        <p:cNvPr id="1" name="Shape 292"/>
        <p:cNvGrpSpPr/>
        <p:nvPr/>
      </p:nvGrpSpPr>
      <p:grpSpPr>
        <a:xfrm>
          <a:off x="0" y="0"/>
          <a:ext cx="0" cy="0"/>
          <a:chOff x="0" y="0"/>
          <a:chExt cx="0" cy="0"/>
        </a:xfrm>
      </p:grpSpPr>
      <p:sp>
        <p:nvSpPr>
          <p:cNvPr id="293" name="Google Shape;293;p39"/>
          <p:cNvSpPr txBox="1">
            <a:spLocks noGrp="1"/>
          </p:cNvSpPr>
          <p:nvPr>
            <p:ph type="body" idx="1"/>
          </p:nvPr>
        </p:nvSpPr>
        <p:spPr>
          <a:xfrm>
            <a:off x="841000" y="1379200"/>
            <a:ext cx="6644700" cy="3680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Instructions</a:t>
            </a:r>
            <a:endParaRPr sz="1400"/>
          </a:p>
          <a:p>
            <a:pPr marL="0" lvl="0" indent="0" algn="l" rtl="0">
              <a:spcBef>
                <a:spcPts val="600"/>
              </a:spcBef>
              <a:spcAft>
                <a:spcPts val="0"/>
              </a:spcAft>
              <a:buNone/>
            </a:pPr>
            <a:r>
              <a:rPr lang="en" sz="1400"/>
              <a:t>Your goal is to collect information about each C (components, characteristics, challenges, characters) from your own experiences, brainstorming, or by doing a bit of online searching.</a:t>
            </a:r>
            <a:endParaRPr sz="1400"/>
          </a:p>
          <a:p>
            <a:pPr marL="0" lvl="0" indent="0" algn="l" rtl="0">
              <a:spcBef>
                <a:spcPts val="600"/>
              </a:spcBef>
              <a:spcAft>
                <a:spcPts val="0"/>
              </a:spcAft>
              <a:buNone/>
            </a:pPr>
            <a:r>
              <a:rPr lang="en" sz="1400" u="sng"/>
              <a:t>Step 1</a:t>
            </a:r>
            <a:r>
              <a:rPr lang="en" sz="1400"/>
              <a:t>: Take 3 minutes to come up with a plan. Where will you gather information? Who will be the notetaker? Who will organize like terms &amp; delete redundancies?</a:t>
            </a:r>
            <a:endParaRPr sz="1400"/>
          </a:p>
          <a:p>
            <a:pPr marL="0" lvl="0" indent="0" algn="l" rtl="0">
              <a:spcBef>
                <a:spcPts val="600"/>
              </a:spcBef>
              <a:spcAft>
                <a:spcPts val="0"/>
              </a:spcAft>
              <a:buNone/>
            </a:pPr>
            <a:r>
              <a:rPr lang="en" sz="1400" u="sng"/>
              <a:t>Step 2</a:t>
            </a:r>
            <a:r>
              <a:rPr lang="en" sz="1400"/>
              <a:t>: Use the next 20 minutes to gather information. </a:t>
            </a:r>
            <a:endParaRPr sz="1400"/>
          </a:p>
          <a:p>
            <a:pPr marL="0" lvl="0" indent="0" algn="l" rtl="0">
              <a:spcBef>
                <a:spcPts val="600"/>
              </a:spcBef>
              <a:spcAft>
                <a:spcPts val="0"/>
              </a:spcAft>
              <a:buNone/>
            </a:pPr>
            <a:r>
              <a:rPr lang="en" sz="1400" u="sng"/>
              <a:t>Step 3</a:t>
            </a:r>
            <a:r>
              <a:rPr lang="en" sz="1400"/>
              <a:t>: Use the next 10 minutes to re-organize your information into the matrix. Draw connections, make sure everything is in the place you want it to be, delete or combine redundant information.. Analyze what you have so far and its significance..</a:t>
            </a:r>
            <a:endParaRPr sz="1400"/>
          </a:p>
          <a:p>
            <a:pPr marL="0" lvl="0" indent="0" algn="l" rtl="0">
              <a:spcBef>
                <a:spcPts val="600"/>
              </a:spcBef>
              <a:spcAft>
                <a:spcPts val="0"/>
              </a:spcAft>
              <a:buNone/>
            </a:pPr>
            <a:r>
              <a:rPr lang="en" sz="1400" u="sng"/>
              <a:t>Step 4:</a:t>
            </a:r>
            <a:r>
              <a:rPr lang="en" sz="1400"/>
              <a:t> Present your group’s findings. </a:t>
            </a:r>
            <a:endParaRPr/>
          </a:p>
        </p:txBody>
      </p:sp>
      <p:sp>
        <p:nvSpPr>
          <p:cNvPr id="294" name="Google Shape;294;p39"/>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The Four </a:t>
            </a:r>
            <a:r>
              <a:rPr lang="en">
                <a:solidFill>
                  <a:schemeClr val="accent4"/>
                </a:solidFill>
              </a:rPr>
              <a:t>Cs</a:t>
            </a:r>
            <a:r>
              <a:rPr lang="en"/>
              <a:t> </a:t>
            </a:r>
            <a:endParaRPr/>
          </a:p>
        </p:txBody>
      </p:sp>
      <p:sp>
        <p:nvSpPr>
          <p:cNvPr id="295" name="Google Shape;295;p39"/>
          <p:cNvSpPr/>
          <p:nvPr/>
        </p:nvSpPr>
        <p:spPr>
          <a:xfrm>
            <a:off x="270377" y="723226"/>
            <a:ext cx="485675" cy="441808"/>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12175" cap="rnd"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9"/>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73AB7"/>
        </a:solidFill>
        <a:effectLst/>
      </p:bgPr>
    </p:bg>
    <p:spTree>
      <p:nvGrpSpPr>
        <p:cNvPr id="1" name="Shape 300"/>
        <p:cNvGrpSpPr/>
        <p:nvPr/>
      </p:nvGrpSpPr>
      <p:grpSpPr>
        <a:xfrm>
          <a:off x="0" y="0"/>
          <a:ext cx="0" cy="0"/>
          <a:chOff x="0" y="0"/>
          <a:chExt cx="0" cy="0"/>
        </a:xfrm>
      </p:grpSpPr>
      <p:sp>
        <p:nvSpPr>
          <p:cNvPr id="301" name="Google Shape;301;p40"/>
          <p:cNvSpPr txBox="1">
            <a:spLocks noGrp="1"/>
          </p:cNvSpPr>
          <p:nvPr>
            <p:ph type="title"/>
          </p:nvPr>
        </p:nvSpPr>
        <p:spPr>
          <a:xfrm>
            <a:off x="788850" y="66652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Four Cs </a:t>
            </a:r>
            <a:r>
              <a:rPr lang="en">
                <a:solidFill>
                  <a:srgbClr val="673AB7"/>
                </a:solidFill>
              </a:rPr>
              <a:t>EXAMPLE</a:t>
            </a:r>
            <a:r>
              <a:rPr lang="en"/>
              <a:t> </a:t>
            </a:r>
            <a:endParaRPr/>
          </a:p>
        </p:txBody>
      </p:sp>
      <p:sp>
        <p:nvSpPr>
          <p:cNvPr id="302" name="Google Shape;302;p40"/>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cxnSp>
        <p:nvCxnSpPr>
          <p:cNvPr id="303" name="Google Shape;303;p40"/>
          <p:cNvCxnSpPr/>
          <p:nvPr/>
        </p:nvCxnSpPr>
        <p:spPr>
          <a:xfrm>
            <a:off x="3470598" y="1076027"/>
            <a:ext cx="40800" cy="3828600"/>
          </a:xfrm>
          <a:prstGeom prst="straightConnector1">
            <a:avLst/>
          </a:prstGeom>
          <a:noFill/>
          <a:ln w="9525" cap="flat" cmpd="sng">
            <a:solidFill>
              <a:srgbClr val="595959"/>
            </a:solidFill>
            <a:prstDash val="solid"/>
            <a:round/>
            <a:headEnd type="none" w="med" len="med"/>
            <a:tailEnd type="triangle" w="med" len="med"/>
          </a:ln>
        </p:spPr>
      </p:cxnSp>
      <p:cxnSp>
        <p:nvCxnSpPr>
          <p:cNvPr id="304" name="Google Shape;304;p40"/>
          <p:cNvCxnSpPr/>
          <p:nvPr/>
        </p:nvCxnSpPr>
        <p:spPr>
          <a:xfrm>
            <a:off x="429202" y="2984972"/>
            <a:ext cx="6082800" cy="10800"/>
          </a:xfrm>
          <a:prstGeom prst="straightConnector1">
            <a:avLst/>
          </a:prstGeom>
          <a:noFill/>
          <a:ln w="9525" cap="flat" cmpd="sng">
            <a:solidFill>
              <a:srgbClr val="595959"/>
            </a:solidFill>
            <a:prstDash val="solid"/>
            <a:round/>
            <a:headEnd type="none" w="med" len="med"/>
            <a:tailEnd type="triangle" w="med" len="med"/>
          </a:ln>
        </p:spPr>
      </p:cxnSp>
      <p:sp>
        <p:nvSpPr>
          <p:cNvPr id="305" name="Google Shape;305;p40"/>
          <p:cNvSpPr txBox="1"/>
          <p:nvPr/>
        </p:nvSpPr>
        <p:spPr>
          <a:xfrm>
            <a:off x="797666" y="1152579"/>
            <a:ext cx="5345700" cy="33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673AB7"/>
                </a:solidFill>
                <a:latin typeface="Montserrat"/>
                <a:ea typeface="Montserrat"/>
                <a:cs typeface="Montserrat"/>
                <a:sym typeface="Montserrat"/>
              </a:rPr>
              <a:t>Components</a:t>
            </a:r>
            <a:endParaRPr sz="1800">
              <a:solidFill>
                <a:srgbClr val="673AB7"/>
              </a:solidFill>
              <a:latin typeface="Montserrat"/>
              <a:ea typeface="Montserrat"/>
              <a:cs typeface="Montserrat"/>
              <a:sym typeface="Montserrat"/>
            </a:endParaRPr>
          </a:p>
        </p:txBody>
      </p:sp>
      <p:sp>
        <p:nvSpPr>
          <p:cNvPr id="306" name="Google Shape;306;p40"/>
          <p:cNvSpPr txBox="1"/>
          <p:nvPr/>
        </p:nvSpPr>
        <p:spPr>
          <a:xfrm>
            <a:off x="3511236" y="1152291"/>
            <a:ext cx="5355900" cy="33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673AB7"/>
                </a:solidFill>
                <a:latin typeface="Comfortaa"/>
                <a:ea typeface="Comfortaa"/>
                <a:cs typeface="Comfortaa"/>
                <a:sym typeface="Comfortaa"/>
              </a:rPr>
              <a:t>Characteristics</a:t>
            </a:r>
            <a:endParaRPr>
              <a:solidFill>
                <a:srgbClr val="673AB7"/>
              </a:solidFill>
            </a:endParaRPr>
          </a:p>
        </p:txBody>
      </p:sp>
      <p:sp>
        <p:nvSpPr>
          <p:cNvPr id="307" name="Google Shape;307;p40"/>
          <p:cNvSpPr txBox="1"/>
          <p:nvPr/>
        </p:nvSpPr>
        <p:spPr>
          <a:xfrm>
            <a:off x="3511236" y="3183336"/>
            <a:ext cx="2727300" cy="14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673AB7"/>
                </a:solidFill>
                <a:latin typeface="Montserrat"/>
                <a:ea typeface="Montserrat"/>
                <a:cs typeface="Montserrat"/>
                <a:sym typeface="Montserrat"/>
              </a:rPr>
              <a:t>Challenges</a:t>
            </a:r>
            <a:endParaRPr>
              <a:solidFill>
                <a:srgbClr val="673AB7"/>
              </a:solidFill>
              <a:latin typeface="Montserrat"/>
              <a:ea typeface="Montserrat"/>
              <a:cs typeface="Montserrat"/>
              <a:sym typeface="Montserrat"/>
            </a:endParaRPr>
          </a:p>
        </p:txBody>
      </p:sp>
      <p:sp>
        <p:nvSpPr>
          <p:cNvPr id="308" name="Google Shape;308;p40"/>
          <p:cNvSpPr txBox="1"/>
          <p:nvPr/>
        </p:nvSpPr>
        <p:spPr>
          <a:xfrm>
            <a:off x="743256" y="3183336"/>
            <a:ext cx="2727300" cy="14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3F51B5"/>
                </a:solidFill>
                <a:latin typeface="Montserrat"/>
                <a:ea typeface="Montserrat"/>
                <a:cs typeface="Montserrat"/>
                <a:sym typeface="Montserrat"/>
              </a:rPr>
              <a:t>Characters</a:t>
            </a:r>
            <a:endParaRPr>
              <a:solidFill>
                <a:srgbClr val="3F51B5"/>
              </a:solidFill>
              <a:latin typeface="Montserrat"/>
              <a:ea typeface="Montserrat"/>
              <a:cs typeface="Montserrat"/>
              <a:sym typeface="Montserrat"/>
            </a:endParaRPr>
          </a:p>
        </p:txBody>
      </p:sp>
      <p:sp>
        <p:nvSpPr>
          <p:cNvPr id="309" name="Google Shape;309;p40"/>
          <p:cNvSpPr txBox="1"/>
          <p:nvPr/>
        </p:nvSpPr>
        <p:spPr>
          <a:xfrm>
            <a:off x="831667" y="1721094"/>
            <a:ext cx="5358600" cy="33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0" name="Google Shape;310;p40"/>
          <p:cNvSpPr txBox="1"/>
          <p:nvPr/>
        </p:nvSpPr>
        <p:spPr>
          <a:xfrm>
            <a:off x="3509867" y="1721106"/>
            <a:ext cx="5358600" cy="33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Karla"/>
                <a:ea typeface="Karla"/>
                <a:cs typeface="Karla"/>
                <a:sym typeface="Karla"/>
              </a:rPr>
              <a:t>Online help available 24/7</a:t>
            </a:r>
            <a:endParaRPr>
              <a:latin typeface="Karla"/>
              <a:ea typeface="Karla"/>
              <a:cs typeface="Karla"/>
              <a:sym typeface="Karla"/>
            </a:endParaRPr>
          </a:p>
          <a:p>
            <a:pPr marL="0" lvl="0" indent="0" algn="l" rtl="0">
              <a:spcBef>
                <a:spcPts val="0"/>
              </a:spcBef>
              <a:spcAft>
                <a:spcPts val="0"/>
              </a:spcAft>
              <a:buNone/>
            </a:pPr>
            <a:r>
              <a:rPr lang="en">
                <a:latin typeface="Karla"/>
                <a:ea typeface="Karla"/>
                <a:cs typeface="Karla"/>
                <a:sym typeface="Karla"/>
              </a:rPr>
              <a:t>Loaded with resources</a:t>
            </a:r>
            <a:endParaRPr>
              <a:latin typeface="Karla"/>
              <a:ea typeface="Karla"/>
              <a:cs typeface="Karla"/>
              <a:sym typeface="Karla"/>
            </a:endParaRPr>
          </a:p>
          <a:p>
            <a:pPr marL="0" lvl="0" indent="0" algn="l" rtl="0">
              <a:spcBef>
                <a:spcPts val="0"/>
              </a:spcBef>
              <a:spcAft>
                <a:spcPts val="0"/>
              </a:spcAft>
              <a:buNone/>
            </a:pPr>
            <a:r>
              <a:rPr lang="en">
                <a:latin typeface="Karla"/>
                <a:ea typeface="Karla"/>
                <a:cs typeface="Karla"/>
                <a:sym typeface="Karla"/>
              </a:rPr>
              <a:t>(...)</a:t>
            </a:r>
            <a:endParaRPr>
              <a:latin typeface="Karla"/>
              <a:ea typeface="Karla"/>
              <a:cs typeface="Karla"/>
              <a:sym typeface="Karla"/>
            </a:endParaRPr>
          </a:p>
        </p:txBody>
      </p:sp>
      <p:sp>
        <p:nvSpPr>
          <p:cNvPr id="311" name="Google Shape;311;p40"/>
          <p:cNvSpPr txBox="1"/>
          <p:nvPr/>
        </p:nvSpPr>
        <p:spPr>
          <a:xfrm>
            <a:off x="443925" y="1745125"/>
            <a:ext cx="2066700" cy="85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Karla"/>
                <a:ea typeface="Karla"/>
                <a:cs typeface="Karla"/>
                <a:sym typeface="Karla"/>
              </a:rPr>
              <a:t>Physical spaces</a:t>
            </a:r>
            <a:endParaRPr>
              <a:latin typeface="Karla"/>
              <a:ea typeface="Karla"/>
              <a:cs typeface="Karla"/>
              <a:sym typeface="Karla"/>
            </a:endParaRPr>
          </a:p>
          <a:p>
            <a:pPr marL="0" lvl="0" indent="0" algn="l" rtl="0">
              <a:spcBef>
                <a:spcPts val="0"/>
              </a:spcBef>
              <a:spcAft>
                <a:spcPts val="0"/>
              </a:spcAft>
              <a:buNone/>
            </a:pPr>
            <a:r>
              <a:rPr lang="en">
                <a:latin typeface="Karla"/>
                <a:ea typeface="Karla"/>
                <a:cs typeface="Karla"/>
                <a:sym typeface="Karla"/>
              </a:rPr>
              <a:t>Virtual spaces</a:t>
            </a:r>
            <a:endParaRPr>
              <a:latin typeface="Karla"/>
              <a:ea typeface="Karla"/>
              <a:cs typeface="Karla"/>
              <a:sym typeface="Karla"/>
            </a:endParaRPr>
          </a:p>
          <a:p>
            <a:pPr marL="0" lvl="0" indent="0" algn="l" rtl="0">
              <a:spcBef>
                <a:spcPts val="0"/>
              </a:spcBef>
              <a:spcAft>
                <a:spcPts val="0"/>
              </a:spcAft>
              <a:buNone/>
            </a:pPr>
            <a:r>
              <a:rPr lang="en">
                <a:latin typeface="Karla"/>
                <a:ea typeface="Karla"/>
                <a:cs typeface="Karla"/>
                <a:sym typeface="Karla"/>
              </a:rPr>
              <a:t>Books and Journals</a:t>
            </a:r>
            <a:endParaRPr>
              <a:latin typeface="Karla"/>
              <a:ea typeface="Karla"/>
              <a:cs typeface="Karla"/>
              <a:sym typeface="Karla"/>
            </a:endParaRPr>
          </a:p>
          <a:p>
            <a:pPr marL="0" lvl="0" indent="0" algn="l" rtl="0">
              <a:spcBef>
                <a:spcPts val="0"/>
              </a:spcBef>
              <a:spcAft>
                <a:spcPts val="0"/>
              </a:spcAft>
              <a:buNone/>
            </a:pPr>
            <a:r>
              <a:rPr lang="en">
                <a:latin typeface="Karla"/>
                <a:ea typeface="Karla"/>
                <a:cs typeface="Karla"/>
                <a:sym typeface="Karla"/>
              </a:rPr>
              <a:t>(...)</a:t>
            </a:r>
            <a:endParaRPr>
              <a:latin typeface="Karla"/>
              <a:ea typeface="Karla"/>
              <a:cs typeface="Karla"/>
              <a:sym typeface="Karla"/>
            </a:endParaRPr>
          </a:p>
        </p:txBody>
      </p:sp>
      <p:sp>
        <p:nvSpPr>
          <p:cNvPr id="312" name="Google Shape;312;p40"/>
          <p:cNvSpPr txBox="1"/>
          <p:nvPr/>
        </p:nvSpPr>
        <p:spPr>
          <a:xfrm>
            <a:off x="3511225" y="3612000"/>
            <a:ext cx="3000000" cy="300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Karla"/>
                <a:ea typeface="Karla"/>
                <a:cs typeface="Karla"/>
                <a:sym typeface="Karla"/>
              </a:rPr>
              <a:t>Not all materials are available</a:t>
            </a:r>
            <a:endParaRPr>
              <a:latin typeface="Karla"/>
              <a:ea typeface="Karla"/>
              <a:cs typeface="Karla"/>
              <a:sym typeface="Karla"/>
            </a:endParaRPr>
          </a:p>
          <a:p>
            <a:pPr marL="0" lvl="0" indent="0" algn="l" rtl="0">
              <a:spcBef>
                <a:spcPts val="0"/>
              </a:spcBef>
              <a:spcAft>
                <a:spcPts val="0"/>
              </a:spcAft>
              <a:buNone/>
            </a:pPr>
            <a:r>
              <a:rPr lang="en">
                <a:latin typeface="Karla"/>
                <a:ea typeface="Karla"/>
                <a:cs typeface="Karla"/>
                <a:sym typeface="Karla"/>
              </a:rPr>
              <a:t>online</a:t>
            </a:r>
            <a:endParaRPr>
              <a:latin typeface="Karla"/>
              <a:ea typeface="Karla"/>
              <a:cs typeface="Karla"/>
              <a:sym typeface="Karla"/>
            </a:endParaRPr>
          </a:p>
          <a:p>
            <a:pPr marL="0" lvl="0" indent="0" algn="l" rtl="0">
              <a:spcBef>
                <a:spcPts val="0"/>
              </a:spcBef>
              <a:spcAft>
                <a:spcPts val="0"/>
              </a:spcAft>
              <a:buNone/>
            </a:pPr>
            <a:r>
              <a:rPr lang="en">
                <a:latin typeface="Karla"/>
                <a:ea typeface="Karla"/>
                <a:cs typeface="Karla"/>
                <a:sym typeface="Karla"/>
              </a:rPr>
              <a:t>Do not have access to all workshops online</a:t>
            </a:r>
            <a:endParaRPr>
              <a:latin typeface="Karla"/>
              <a:ea typeface="Karla"/>
              <a:cs typeface="Karla"/>
              <a:sym typeface="Karla"/>
            </a:endParaRPr>
          </a:p>
          <a:p>
            <a:pPr marL="0" lvl="0" indent="0" algn="l" rtl="0">
              <a:spcBef>
                <a:spcPts val="0"/>
              </a:spcBef>
              <a:spcAft>
                <a:spcPts val="0"/>
              </a:spcAft>
              <a:buNone/>
            </a:pPr>
            <a:r>
              <a:rPr lang="en">
                <a:latin typeface="Karla"/>
                <a:ea typeface="Karla"/>
                <a:cs typeface="Karla"/>
                <a:sym typeface="Karla"/>
              </a:rPr>
              <a:t>(...)</a:t>
            </a:r>
            <a:endParaRPr>
              <a:latin typeface="Karla"/>
              <a:ea typeface="Karla"/>
              <a:cs typeface="Karla"/>
              <a:sym typeface="Karla"/>
            </a:endParaRPr>
          </a:p>
        </p:txBody>
      </p:sp>
      <p:sp>
        <p:nvSpPr>
          <p:cNvPr id="313" name="Google Shape;313;p40"/>
          <p:cNvSpPr txBox="1"/>
          <p:nvPr/>
        </p:nvSpPr>
        <p:spPr>
          <a:xfrm>
            <a:off x="378875" y="3612000"/>
            <a:ext cx="3000000" cy="300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Karla"/>
                <a:ea typeface="Karla"/>
                <a:cs typeface="Karla"/>
                <a:sym typeface="Karla"/>
              </a:rPr>
              <a:t>Subject librarians</a:t>
            </a:r>
            <a:endParaRPr>
              <a:latin typeface="Karla"/>
              <a:ea typeface="Karla"/>
              <a:cs typeface="Karla"/>
              <a:sym typeface="Karla"/>
            </a:endParaRPr>
          </a:p>
          <a:p>
            <a:pPr marL="0" lvl="0" indent="0" algn="l" rtl="0">
              <a:spcBef>
                <a:spcPts val="0"/>
              </a:spcBef>
              <a:spcAft>
                <a:spcPts val="0"/>
              </a:spcAft>
              <a:buNone/>
            </a:pPr>
            <a:r>
              <a:rPr lang="en">
                <a:latin typeface="Karla"/>
                <a:ea typeface="Karla"/>
                <a:cs typeface="Karla"/>
                <a:sym typeface="Karla"/>
              </a:rPr>
              <a:t>Chat help librarians</a:t>
            </a:r>
            <a:endParaRPr>
              <a:latin typeface="Karla"/>
              <a:ea typeface="Karla"/>
              <a:cs typeface="Karla"/>
              <a:sym typeface="Karla"/>
            </a:endParaRPr>
          </a:p>
          <a:p>
            <a:pPr marL="0" lvl="0" indent="0" algn="l" rtl="0">
              <a:spcBef>
                <a:spcPts val="0"/>
              </a:spcBef>
              <a:spcAft>
                <a:spcPts val="0"/>
              </a:spcAft>
              <a:buNone/>
            </a:pPr>
            <a:r>
              <a:rPr lang="en">
                <a:latin typeface="Karla"/>
                <a:ea typeface="Karla"/>
                <a:cs typeface="Karla"/>
                <a:sym typeface="Karla"/>
              </a:rPr>
              <a:t>Tech help </a:t>
            </a:r>
            <a:endParaRPr>
              <a:latin typeface="Karla"/>
              <a:ea typeface="Karla"/>
              <a:cs typeface="Karla"/>
              <a:sym typeface="Karla"/>
            </a:endParaRPr>
          </a:p>
          <a:p>
            <a:pPr marL="0" lvl="0" indent="0" algn="l" rtl="0">
              <a:spcBef>
                <a:spcPts val="0"/>
              </a:spcBef>
              <a:spcAft>
                <a:spcPts val="0"/>
              </a:spcAft>
              <a:buNone/>
            </a:pPr>
            <a:r>
              <a:rPr lang="en">
                <a:latin typeface="Karla"/>
                <a:ea typeface="Karla"/>
                <a:cs typeface="Karla"/>
                <a:sym typeface="Karla"/>
              </a:rPr>
              <a:t>(...)</a:t>
            </a:r>
            <a:endParaRPr>
              <a:latin typeface="Karla"/>
              <a:ea typeface="Karla"/>
              <a:cs typeface="Karla"/>
              <a:sym typeface="Karl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196F3"/>
        </a:solidFill>
        <a:effectLst/>
      </p:bgPr>
    </p:bg>
    <p:spTree>
      <p:nvGrpSpPr>
        <p:cNvPr id="1" name="Shape 317"/>
        <p:cNvGrpSpPr/>
        <p:nvPr/>
      </p:nvGrpSpPr>
      <p:grpSpPr>
        <a:xfrm>
          <a:off x="0" y="0"/>
          <a:ext cx="0" cy="0"/>
          <a:chOff x="0" y="0"/>
          <a:chExt cx="0" cy="0"/>
        </a:xfrm>
      </p:grpSpPr>
      <p:sp>
        <p:nvSpPr>
          <p:cNvPr id="318" name="Google Shape;318;p41"/>
          <p:cNvSpPr txBox="1">
            <a:spLocks noGrp="1"/>
          </p:cNvSpPr>
          <p:nvPr>
            <p:ph type="title"/>
          </p:nvPr>
        </p:nvSpPr>
        <p:spPr>
          <a:xfrm>
            <a:off x="788850" y="66652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ACTIVITY </a:t>
            </a:r>
            <a:r>
              <a:rPr lang="en">
                <a:solidFill>
                  <a:srgbClr val="673AB7"/>
                </a:solidFill>
              </a:rPr>
              <a:t>MODELING</a:t>
            </a:r>
            <a:r>
              <a:rPr lang="en"/>
              <a:t> </a:t>
            </a:r>
            <a:endParaRPr/>
          </a:p>
        </p:txBody>
      </p:sp>
      <p:sp>
        <p:nvSpPr>
          <p:cNvPr id="319" name="Google Shape;319;p41"/>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cxnSp>
        <p:nvCxnSpPr>
          <p:cNvPr id="320" name="Google Shape;320;p41"/>
          <p:cNvCxnSpPr/>
          <p:nvPr/>
        </p:nvCxnSpPr>
        <p:spPr>
          <a:xfrm>
            <a:off x="3470598" y="1076027"/>
            <a:ext cx="40800" cy="3828600"/>
          </a:xfrm>
          <a:prstGeom prst="straightConnector1">
            <a:avLst/>
          </a:prstGeom>
          <a:noFill/>
          <a:ln w="9525" cap="flat" cmpd="sng">
            <a:solidFill>
              <a:srgbClr val="595959"/>
            </a:solidFill>
            <a:prstDash val="solid"/>
            <a:round/>
            <a:headEnd type="none" w="med" len="med"/>
            <a:tailEnd type="triangle" w="med" len="med"/>
          </a:ln>
        </p:spPr>
      </p:cxnSp>
      <p:cxnSp>
        <p:nvCxnSpPr>
          <p:cNvPr id="321" name="Google Shape;321;p41"/>
          <p:cNvCxnSpPr/>
          <p:nvPr/>
        </p:nvCxnSpPr>
        <p:spPr>
          <a:xfrm>
            <a:off x="429202" y="2984972"/>
            <a:ext cx="6082800" cy="10800"/>
          </a:xfrm>
          <a:prstGeom prst="straightConnector1">
            <a:avLst/>
          </a:prstGeom>
          <a:noFill/>
          <a:ln w="9525" cap="flat" cmpd="sng">
            <a:solidFill>
              <a:srgbClr val="595959"/>
            </a:solidFill>
            <a:prstDash val="solid"/>
            <a:round/>
            <a:headEnd type="none" w="med" len="med"/>
            <a:tailEnd type="triangle" w="med" len="med"/>
          </a:ln>
        </p:spPr>
      </p:cxnSp>
      <p:sp>
        <p:nvSpPr>
          <p:cNvPr id="322" name="Google Shape;322;p41"/>
          <p:cNvSpPr txBox="1"/>
          <p:nvPr/>
        </p:nvSpPr>
        <p:spPr>
          <a:xfrm>
            <a:off x="797666" y="1152579"/>
            <a:ext cx="5345700" cy="33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673AB7"/>
                </a:solidFill>
                <a:latin typeface="Montserrat"/>
                <a:ea typeface="Montserrat"/>
                <a:cs typeface="Montserrat"/>
                <a:sym typeface="Montserrat"/>
              </a:rPr>
              <a:t>Components</a:t>
            </a:r>
            <a:endParaRPr sz="1800">
              <a:solidFill>
                <a:srgbClr val="673AB7"/>
              </a:solidFill>
              <a:latin typeface="Montserrat"/>
              <a:ea typeface="Montserrat"/>
              <a:cs typeface="Montserrat"/>
              <a:sym typeface="Montserrat"/>
            </a:endParaRPr>
          </a:p>
        </p:txBody>
      </p:sp>
      <p:sp>
        <p:nvSpPr>
          <p:cNvPr id="323" name="Google Shape;323;p41"/>
          <p:cNvSpPr txBox="1"/>
          <p:nvPr/>
        </p:nvSpPr>
        <p:spPr>
          <a:xfrm>
            <a:off x="3511236" y="1152291"/>
            <a:ext cx="5355900" cy="33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673AB7"/>
                </a:solidFill>
                <a:latin typeface="Comfortaa"/>
                <a:ea typeface="Comfortaa"/>
                <a:cs typeface="Comfortaa"/>
                <a:sym typeface="Comfortaa"/>
              </a:rPr>
              <a:t>Characteristics</a:t>
            </a:r>
            <a:endParaRPr>
              <a:solidFill>
                <a:srgbClr val="673AB7"/>
              </a:solidFill>
            </a:endParaRPr>
          </a:p>
        </p:txBody>
      </p:sp>
      <p:sp>
        <p:nvSpPr>
          <p:cNvPr id="324" name="Google Shape;324;p41"/>
          <p:cNvSpPr txBox="1"/>
          <p:nvPr/>
        </p:nvSpPr>
        <p:spPr>
          <a:xfrm>
            <a:off x="3511236" y="3183336"/>
            <a:ext cx="2727300" cy="14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673AB7"/>
                </a:solidFill>
                <a:latin typeface="Montserrat"/>
                <a:ea typeface="Montserrat"/>
                <a:cs typeface="Montserrat"/>
                <a:sym typeface="Montserrat"/>
              </a:rPr>
              <a:t>Challenges</a:t>
            </a:r>
            <a:endParaRPr>
              <a:solidFill>
                <a:srgbClr val="673AB7"/>
              </a:solidFill>
              <a:latin typeface="Montserrat"/>
              <a:ea typeface="Montserrat"/>
              <a:cs typeface="Montserrat"/>
              <a:sym typeface="Montserrat"/>
            </a:endParaRPr>
          </a:p>
        </p:txBody>
      </p:sp>
      <p:sp>
        <p:nvSpPr>
          <p:cNvPr id="325" name="Google Shape;325;p41"/>
          <p:cNvSpPr txBox="1"/>
          <p:nvPr/>
        </p:nvSpPr>
        <p:spPr>
          <a:xfrm>
            <a:off x="743256" y="3183336"/>
            <a:ext cx="2727300" cy="14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3F51B5"/>
                </a:solidFill>
                <a:latin typeface="Montserrat"/>
                <a:ea typeface="Montserrat"/>
                <a:cs typeface="Montserrat"/>
                <a:sym typeface="Montserrat"/>
              </a:rPr>
              <a:t>Characters</a:t>
            </a:r>
            <a:endParaRPr>
              <a:solidFill>
                <a:srgbClr val="3F51B5"/>
              </a:solidFill>
              <a:latin typeface="Montserrat"/>
              <a:ea typeface="Montserrat"/>
              <a:cs typeface="Montserrat"/>
              <a:sym typeface="Montserrat"/>
            </a:endParaRPr>
          </a:p>
        </p:txBody>
      </p:sp>
      <p:sp>
        <p:nvSpPr>
          <p:cNvPr id="326" name="Google Shape;326;p41"/>
          <p:cNvSpPr txBox="1"/>
          <p:nvPr/>
        </p:nvSpPr>
        <p:spPr>
          <a:xfrm>
            <a:off x="831667" y="1721094"/>
            <a:ext cx="5358600" cy="33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7" name="Google Shape;327;p41"/>
          <p:cNvSpPr txBox="1"/>
          <p:nvPr/>
        </p:nvSpPr>
        <p:spPr>
          <a:xfrm>
            <a:off x="4123592" y="2130806"/>
            <a:ext cx="5358600" cy="33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07D8B"/>
        </a:solidFill>
        <a:effectLst/>
      </p:bgPr>
    </p:bg>
    <p:spTree>
      <p:nvGrpSpPr>
        <p:cNvPr id="1" name="Shape 331"/>
        <p:cNvGrpSpPr/>
        <p:nvPr/>
      </p:nvGrpSpPr>
      <p:grpSpPr>
        <a:xfrm>
          <a:off x="0" y="0"/>
          <a:ext cx="0" cy="0"/>
          <a:chOff x="0" y="0"/>
          <a:chExt cx="0" cy="0"/>
        </a:xfrm>
      </p:grpSpPr>
      <p:sp>
        <p:nvSpPr>
          <p:cNvPr id="332" name="Google Shape;332;p42"/>
          <p:cNvSpPr txBox="1">
            <a:spLocks noGrp="1"/>
          </p:cNvSpPr>
          <p:nvPr>
            <p:ph type="title"/>
          </p:nvPr>
        </p:nvSpPr>
        <p:spPr>
          <a:xfrm>
            <a:off x="788850" y="66652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PARTICIPANT </a:t>
            </a:r>
            <a:r>
              <a:rPr lang="en">
                <a:solidFill>
                  <a:srgbClr val="673AB7"/>
                </a:solidFill>
              </a:rPr>
              <a:t>NAMES</a:t>
            </a:r>
            <a:r>
              <a:rPr lang="en"/>
              <a:t> </a:t>
            </a:r>
            <a:endParaRPr/>
          </a:p>
        </p:txBody>
      </p:sp>
      <p:sp>
        <p:nvSpPr>
          <p:cNvPr id="333" name="Google Shape;333;p42"/>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sp>
        <p:nvSpPr>
          <p:cNvPr id="334" name="Google Shape;334;p42"/>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cxnSp>
        <p:nvCxnSpPr>
          <p:cNvPr id="335" name="Google Shape;335;p42"/>
          <p:cNvCxnSpPr/>
          <p:nvPr/>
        </p:nvCxnSpPr>
        <p:spPr>
          <a:xfrm>
            <a:off x="3470598" y="1076027"/>
            <a:ext cx="40800" cy="3828600"/>
          </a:xfrm>
          <a:prstGeom prst="straightConnector1">
            <a:avLst/>
          </a:prstGeom>
          <a:noFill/>
          <a:ln w="9525" cap="flat" cmpd="sng">
            <a:solidFill>
              <a:srgbClr val="595959"/>
            </a:solidFill>
            <a:prstDash val="solid"/>
            <a:round/>
            <a:headEnd type="none" w="med" len="med"/>
            <a:tailEnd type="triangle" w="med" len="med"/>
          </a:ln>
        </p:spPr>
      </p:cxnSp>
      <p:cxnSp>
        <p:nvCxnSpPr>
          <p:cNvPr id="336" name="Google Shape;336;p42"/>
          <p:cNvCxnSpPr/>
          <p:nvPr/>
        </p:nvCxnSpPr>
        <p:spPr>
          <a:xfrm>
            <a:off x="429202" y="2984972"/>
            <a:ext cx="6082800" cy="10800"/>
          </a:xfrm>
          <a:prstGeom prst="straightConnector1">
            <a:avLst/>
          </a:prstGeom>
          <a:noFill/>
          <a:ln w="9525" cap="flat" cmpd="sng">
            <a:solidFill>
              <a:srgbClr val="595959"/>
            </a:solidFill>
            <a:prstDash val="solid"/>
            <a:round/>
            <a:headEnd type="none" w="med" len="med"/>
            <a:tailEnd type="triangle" w="med" len="med"/>
          </a:ln>
        </p:spPr>
      </p:cxnSp>
      <p:sp>
        <p:nvSpPr>
          <p:cNvPr id="337" name="Google Shape;337;p42"/>
          <p:cNvSpPr txBox="1"/>
          <p:nvPr/>
        </p:nvSpPr>
        <p:spPr>
          <a:xfrm>
            <a:off x="516741" y="1078879"/>
            <a:ext cx="5345700" cy="33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673AB7"/>
                </a:solidFill>
                <a:latin typeface="Montserrat"/>
                <a:ea typeface="Montserrat"/>
                <a:cs typeface="Montserrat"/>
                <a:sym typeface="Montserrat"/>
              </a:rPr>
              <a:t>Components</a:t>
            </a:r>
            <a:endParaRPr sz="1800">
              <a:solidFill>
                <a:srgbClr val="673AB7"/>
              </a:solidFill>
              <a:latin typeface="Montserrat"/>
              <a:ea typeface="Montserrat"/>
              <a:cs typeface="Montserrat"/>
              <a:sym typeface="Montserrat"/>
            </a:endParaRPr>
          </a:p>
        </p:txBody>
      </p:sp>
      <p:sp>
        <p:nvSpPr>
          <p:cNvPr id="338" name="Google Shape;338;p42"/>
          <p:cNvSpPr txBox="1"/>
          <p:nvPr/>
        </p:nvSpPr>
        <p:spPr>
          <a:xfrm>
            <a:off x="3470611" y="1078566"/>
            <a:ext cx="5355900" cy="33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673AB7"/>
                </a:solidFill>
                <a:latin typeface="Montserrat"/>
                <a:ea typeface="Montserrat"/>
                <a:cs typeface="Montserrat"/>
                <a:sym typeface="Montserrat"/>
              </a:rPr>
              <a:t>Characteristics</a:t>
            </a:r>
            <a:endParaRPr>
              <a:solidFill>
                <a:srgbClr val="673AB7"/>
              </a:solidFill>
              <a:latin typeface="Montserrat"/>
              <a:ea typeface="Montserrat"/>
              <a:cs typeface="Montserrat"/>
              <a:sym typeface="Montserrat"/>
            </a:endParaRPr>
          </a:p>
        </p:txBody>
      </p:sp>
      <p:sp>
        <p:nvSpPr>
          <p:cNvPr id="339" name="Google Shape;339;p42"/>
          <p:cNvSpPr txBox="1"/>
          <p:nvPr/>
        </p:nvSpPr>
        <p:spPr>
          <a:xfrm>
            <a:off x="3511411" y="2984986"/>
            <a:ext cx="2727300" cy="14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673AB7"/>
                </a:solidFill>
                <a:latin typeface="Montserrat"/>
                <a:ea typeface="Montserrat"/>
                <a:cs typeface="Montserrat"/>
                <a:sym typeface="Montserrat"/>
              </a:rPr>
              <a:t>Challenges</a:t>
            </a:r>
            <a:endParaRPr>
              <a:solidFill>
                <a:srgbClr val="673AB7"/>
              </a:solidFill>
              <a:latin typeface="Montserrat"/>
              <a:ea typeface="Montserrat"/>
              <a:cs typeface="Montserrat"/>
              <a:sym typeface="Montserrat"/>
            </a:endParaRPr>
          </a:p>
        </p:txBody>
      </p:sp>
      <p:sp>
        <p:nvSpPr>
          <p:cNvPr id="340" name="Google Shape;340;p42"/>
          <p:cNvSpPr txBox="1"/>
          <p:nvPr/>
        </p:nvSpPr>
        <p:spPr>
          <a:xfrm>
            <a:off x="516756" y="2984986"/>
            <a:ext cx="2727300" cy="14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3F51B5"/>
                </a:solidFill>
                <a:latin typeface="Montserrat"/>
                <a:ea typeface="Montserrat"/>
                <a:cs typeface="Montserrat"/>
                <a:sym typeface="Montserrat"/>
              </a:rPr>
              <a:t>Characters</a:t>
            </a:r>
            <a:endParaRPr>
              <a:solidFill>
                <a:srgbClr val="3F51B5"/>
              </a:solidFill>
              <a:latin typeface="Montserrat"/>
              <a:ea typeface="Montserrat"/>
              <a:cs typeface="Montserrat"/>
              <a:sym typeface="Montserrat"/>
            </a:endParaRPr>
          </a:p>
        </p:txBody>
      </p:sp>
      <p:sp>
        <p:nvSpPr>
          <p:cNvPr id="341" name="Google Shape;341;p42"/>
          <p:cNvSpPr txBox="1"/>
          <p:nvPr/>
        </p:nvSpPr>
        <p:spPr>
          <a:xfrm>
            <a:off x="831667" y="1721094"/>
            <a:ext cx="5358600" cy="33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42"/>
          <p:cNvSpPr txBox="1"/>
          <p:nvPr/>
        </p:nvSpPr>
        <p:spPr>
          <a:xfrm>
            <a:off x="4123592" y="2130806"/>
            <a:ext cx="5358600" cy="33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3F51B5"/>
        </a:solidFill>
        <a:effectLst/>
      </p:bgPr>
    </p:bg>
    <p:spTree>
      <p:nvGrpSpPr>
        <p:cNvPr id="1" name="Shape 346"/>
        <p:cNvGrpSpPr/>
        <p:nvPr/>
      </p:nvGrpSpPr>
      <p:grpSpPr>
        <a:xfrm>
          <a:off x="0" y="0"/>
          <a:ext cx="0" cy="0"/>
          <a:chOff x="0" y="0"/>
          <a:chExt cx="0" cy="0"/>
        </a:xfrm>
      </p:grpSpPr>
      <p:sp>
        <p:nvSpPr>
          <p:cNvPr id="347" name="Google Shape;347;p43"/>
          <p:cNvSpPr txBox="1">
            <a:spLocks noGrp="1"/>
          </p:cNvSpPr>
          <p:nvPr>
            <p:ph type="title"/>
          </p:nvPr>
        </p:nvSpPr>
        <p:spPr>
          <a:xfrm>
            <a:off x="788850" y="66652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PARTICIPANT </a:t>
            </a:r>
            <a:r>
              <a:rPr lang="en">
                <a:solidFill>
                  <a:srgbClr val="673AB7"/>
                </a:solidFill>
              </a:rPr>
              <a:t>NAME</a:t>
            </a:r>
            <a:r>
              <a:rPr lang="en"/>
              <a:t> </a:t>
            </a:r>
            <a:endParaRPr/>
          </a:p>
        </p:txBody>
      </p:sp>
      <p:sp>
        <p:nvSpPr>
          <p:cNvPr id="348" name="Google Shape;348;p4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
        <p:nvSpPr>
          <p:cNvPr id="349" name="Google Shape;349;p43"/>
          <p:cNvSpPr txBox="1">
            <a:spLocks noGrp="1"/>
          </p:cNvSpPr>
          <p:nvPr>
            <p:ph type="title"/>
          </p:nvPr>
        </p:nvSpPr>
        <p:spPr>
          <a:xfrm>
            <a:off x="788850" y="66652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PARTICIPANT </a:t>
            </a:r>
            <a:r>
              <a:rPr lang="en">
                <a:solidFill>
                  <a:srgbClr val="673AB7"/>
                </a:solidFill>
              </a:rPr>
              <a:t>NAMES</a:t>
            </a:r>
            <a:r>
              <a:rPr lang="en"/>
              <a:t> </a:t>
            </a:r>
            <a:endParaRPr/>
          </a:p>
        </p:txBody>
      </p:sp>
      <p:sp>
        <p:nvSpPr>
          <p:cNvPr id="350" name="Google Shape;350;p4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
        <p:nvSpPr>
          <p:cNvPr id="351" name="Google Shape;351;p4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
        <p:nvSpPr>
          <p:cNvPr id="352" name="Google Shape;352;p4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
        <p:nvSpPr>
          <p:cNvPr id="353" name="Google Shape;353;p4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cxnSp>
        <p:nvCxnSpPr>
          <p:cNvPr id="354" name="Google Shape;354;p43"/>
          <p:cNvCxnSpPr/>
          <p:nvPr/>
        </p:nvCxnSpPr>
        <p:spPr>
          <a:xfrm>
            <a:off x="3470598" y="1076027"/>
            <a:ext cx="40800" cy="3828600"/>
          </a:xfrm>
          <a:prstGeom prst="straightConnector1">
            <a:avLst/>
          </a:prstGeom>
          <a:noFill/>
          <a:ln w="9525" cap="flat" cmpd="sng">
            <a:solidFill>
              <a:srgbClr val="595959"/>
            </a:solidFill>
            <a:prstDash val="solid"/>
            <a:round/>
            <a:headEnd type="none" w="med" len="med"/>
            <a:tailEnd type="triangle" w="med" len="med"/>
          </a:ln>
        </p:spPr>
      </p:cxnSp>
      <p:cxnSp>
        <p:nvCxnSpPr>
          <p:cNvPr id="355" name="Google Shape;355;p43"/>
          <p:cNvCxnSpPr/>
          <p:nvPr/>
        </p:nvCxnSpPr>
        <p:spPr>
          <a:xfrm>
            <a:off x="429202" y="2984972"/>
            <a:ext cx="6082800" cy="10800"/>
          </a:xfrm>
          <a:prstGeom prst="straightConnector1">
            <a:avLst/>
          </a:prstGeom>
          <a:noFill/>
          <a:ln w="9525" cap="flat" cmpd="sng">
            <a:solidFill>
              <a:srgbClr val="595959"/>
            </a:solidFill>
            <a:prstDash val="solid"/>
            <a:round/>
            <a:headEnd type="none" w="med" len="med"/>
            <a:tailEnd type="triangle" w="med" len="med"/>
          </a:ln>
        </p:spPr>
      </p:cxnSp>
      <p:sp>
        <p:nvSpPr>
          <p:cNvPr id="356" name="Google Shape;356;p43"/>
          <p:cNvSpPr txBox="1"/>
          <p:nvPr/>
        </p:nvSpPr>
        <p:spPr>
          <a:xfrm>
            <a:off x="516741" y="1078879"/>
            <a:ext cx="5345700" cy="33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673AB7"/>
                </a:solidFill>
                <a:latin typeface="Montserrat"/>
                <a:ea typeface="Montserrat"/>
                <a:cs typeface="Montserrat"/>
                <a:sym typeface="Montserrat"/>
              </a:rPr>
              <a:t>Components</a:t>
            </a:r>
            <a:endParaRPr sz="1800">
              <a:solidFill>
                <a:srgbClr val="673AB7"/>
              </a:solidFill>
              <a:latin typeface="Montserrat"/>
              <a:ea typeface="Montserrat"/>
              <a:cs typeface="Montserrat"/>
              <a:sym typeface="Montserrat"/>
            </a:endParaRPr>
          </a:p>
        </p:txBody>
      </p:sp>
      <p:sp>
        <p:nvSpPr>
          <p:cNvPr id="357" name="Google Shape;357;p43"/>
          <p:cNvSpPr txBox="1"/>
          <p:nvPr/>
        </p:nvSpPr>
        <p:spPr>
          <a:xfrm>
            <a:off x="3470611" y="1078566"/>
            <a:ext cx="5355900" cy="33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673AB7"/>
                </a:solidFill>
                <a:latin typeface="Montserrat"/>
                <a:ea typeface="Montserrat"/>
                <a:cs typeface="Montserrat"/>
                <a:sym typeface="Montserrat"/>
              </a:rPr>
              <a:t>Characteristics</a:t>
            </a:r>
            <a:endParaRPr>
              <a:solidFill>
                <a:srgbClr val="673AB7"/>
              </a:solidFill>
              <a:latin typeface="Montserrat"/>
              <a:ea typeface="Montserrat"/>
              <a:cs typeface="Montserrat"/>
              <a:sym typeface="Montserrat"/>
            </a:endParaRPr>
          </a:p>
        </p:txBody>
      </p:sp>
      <p:sp>
        <p:nvSpPr>
          <p:cNvPr id="358" name="Google Shape;358;p43"/>
          <p:cNvSpPr txBox="1"/>
          <p:nvPr/>
        </p:nvSpPr>
        <p:spPr>
          <a:xfrm>
            <a:off x="3511411" y="2984986"/>
            <a:ext cx="2727300" cy="14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673AB7"/>
                </a:solidFill>
                <a:latin typeface="Montserrat"/>
                <a:ea typeface="Montserrat"/>
                <a:cs typeface="Montserrat"/>
                <a:sym typeface="Montserrat"/>
              </a:rPr>
              <a:t>Challenges</a:t>
            </a:r>
            <a:endParaRPr>
              <a:solidFill>
                <a:srgbClr val="673AB7"/>
              </a:solidFill>
              <a:latin typeface="Montserrat"/>
              <a:ea typeface="Montserrat"/>
              <a:cs typeface="Montserrat"/>
              <a:sym typeface="Montserrat"/>
            </a:endParaRPr>
          </a:p>
        </p:txBody>
      </p:sp>
      <p:sp>
        <p:nvSpPr>
          <p:cNvPr id="359" name="Google Shape;359;p43"/>
          <p:cNvSpPr txBox="1"/>
          <p:nvPr/>
        </p:nvSpPr>
        <p:spPr>
          <a:xfrm>
            <a:off x="516756" y="2984986"/>
            <a:ext cx="2727300" cy="144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3F51B5"/>
                </a:solidFill>
                <a:latin typeface="Montserrat"/>
                <a:ea typeface="Montserrat"/>
                <a:cs typeface="Montserrat"/>
                <a:sym typeface="Montserrat"/>
              </a:rPr>
              <a:t>Characters</a:t>
            </a:r>
            <a:endParaRPr>
              <a:solidFill>
                <a:srgbClr val="3F51B5"/>
              </a:solidFill>
              <a:latin typeface="Montserrat"/>
              <a:ea typeface="Montserrat"/>
              <a:cs typeface="Montserrat"/>
              <a:sym typeface="Montserrat"/>
            </a:endParaRPr>
          </a:p>
        </p:txBody>
      </p:sp>
      <p:sp>
        <p:nvSpPr>
          <p:cNvPr id="360" name="Google Shape;360;p43"/>
          <p:cNvSpPr txBox="1"/>
          <p:nvPr/>
        </p:nvSpPr>
        <p:spPr>
          <a:xfrm>
            <a:off x="831667" y="1721094"/>
            <a:ext cx="5358600" cy="33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1" name="Google Shape;361;p43"/>
          <p:cNvSpPr txBox="1"/>
          <p:nvPr/>
        </p:nvSpPr>
        <p:spPr>
          <a:xfrm>
            <a:off x="4123592" y="2130806"/>
            <a:ext cx="5358600" cy="33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91E63"/>
        </a:solidFill>
        <a:effectLst/>
      </p:bgPr>
    </p:bg>
    <p:spTree>
      <p:nvGrpSpPr>
        <p:cNvPr id="1" name="Shape 444"/>
        <p:cNvGrpSpPr/>
        <p:nvPr/>
      </p:nvGrpSpPr>
      <p:grpSpPr>
        <a:xfrm>
          <a:off x="0" y="0"/>
          <a:ext cx="0" cy="0"/>
          <a:chOff x="0" y="0"/>
          <a:chExt cx="0" cy="0"/>
        </a:xfrm>
      </p:grpSpPr>
      <p:sp>
        <p:nvSpPr>
          <p:cNvPr id="445" name="Google Shape;445;p48"/>
          <p:cNvSpPr txBox="1">
            <a:spLocks noGrp="1"/>
          </p:cNvSpPr>
          <p:nvPr>
            <p:ph type="body" idx="1"/>
          </p:nvPr>
        </p:nvSpPr>
        <p:spPr>
          <a:xfrm>
            <a:off x="700100" y="1589775"/>
            <a:ext cx="6644700" cy="24333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400" u="sng"/>
              <a:t>Step 4:</a:t>
            </a:r>
            <a:r>
              <a:rPr lang="en" sz="2400"/>
              <a:t> Present your group’s findings. Other</a:t>
            </a:r>
            <a:endParaRPr sz="2400"/>
          </a:p>
          <a:p>
            <a:pPr marL="0" lvl="0" indent="0" algn="l" rtl="0">
              <a:spcBef>
                <a:spcPts val="600"/>
              </a:spcBef>
              <a:spcAft>
                <a:spcPts val="0"/>
              </a:spcAft>
              <a:buNone/>
            </a:pPr>
            <a:r>
              <a:rPr lang="en" sz="2400"/>
              <a:t>Groups will ask follow up/clarifying questions,</a:t>
            </a:r>
            <a:endParaRPr sz="2400"/>
          </a:p>
          <a:p>
            <a:pPr marL="0" lvl="0" indent="0" algn="l" rtl="0">
              <a:spcBef>
                <a:spcPts val="600"/>
              </a:spcBef>
              <a:spcAft>
                <a:spcPts val="0"/>
              </a:spcAft>
              <a:buNone/>
            </a:pPr>
            <a:r>
              <a:rPr lang="en" sz="2400"/>
              <a:t>Feel free to comment on and add more information to another group’s matrix during this part.</a:t>
            </a:r>
            <a:endParaRPr sz="2400"/>
          </a:p>
          <a:p>
            <a:pPr marL="0" lvl="0" indent="0" algn="l" rtl="0">
              <a:spcBef>
                <a:spcPts val="600"/>
              </a:spcBef>
              <a:spcAft>
                <a:spcPts val="0"/>
              </a:spcAft>
              <a:buNone/>
            </a:pPr>
            <a:endParaRPr sz="1400"/>
          </a:p>
          <a:p>
            <a:pPr marL="0" lvl="0" indent="0" algn="l" rtl="0">
              <a:spcBef>
                <a:spcPts val="600"/>
              </a:spcBef>
              <a:spcAft>
                <a:spcPts val="0"/>
              </a:spcAft>
              <a:buNone/>
            </a:pPr>
            <a:endParaRPr b="1"/>
          </a:p>
        </p:txBody>
      </p:sp>
      <p:sp>
        <p:nvSpPr>
          <p:cNvPr id="446" name="Google Shape;446;p48"/>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THE FOUR </a:t>
            </a:r>
            <a:r>
              <a:rPr lang="en">
                <a:solidFill>
                  <a:schemeClr val="accent4"/>
                </a:solidFill>
              </a:rPr>
              <a:t>CS</a:t>
            </a:r>
            <a:r>
              <a:rPr lang="en"/>
              <a:t> </a:t>
            </a:r>
            <a:endParaRPr/>
          </a:p>
        </p:txBody>
      </p:sp>
      <p:sp>
        <p:nvSpPr>
          <p:cNvPr id="447" name="Google Shape;447;p48"/>
          <p:cNvSpPr/>
          <p:nvPr/>
        </p:nvSpPr>
        <p:spPr>
          <a:xfrm>
            <a:off x="270377" y="723226"/>
            <a:ext cx="485675" cy="441808"/>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12175" cap="rnd"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48"/>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spTree>
  </p:cSld>
  <p:clrMapOvr>
    <a:masterClrMapping/>
  </p:clrMapOvr>
</p:sld>
</file>

<file path=ppt/theme/theme1.xml><?xml version="1.0" encoding="utf-8"?>
<a:theme xmlns:a="http://schemas.openxmlformats.org/drawingml/2006/main" name="Arviragus template">
  <a:themeElements>
    <a:clrScheme name="Custom 347">
      <a:dk1>
        <a:srgbClr val="666666"/>
      </a:dk1>
      <a:lt1>
        <a:srgbClr val="FFFFFF"/>
      </a:lt1>
      <a:dk2>
        <a:srgbClr val="999999"/>
      </a:dk2>
      <a:lt2>
        <a:srgbClr val="FFFFFF"/>
      </a:lt2>
      <a:accent1>
        <a:srgbClr val="8BC34A"/>
      </a:accent1>
      <a:accent2>
        <a:srgbClr val="00BCD4"/>
      </a:accent2>
      <a:accent3>
        <a:srgbClr val="9C27B0"/>
      </a:accent3>
      <a:accent4>
        <a:srgbClr val="E91E63"/>
      </a:accent4>
      <a:accent5>
        <a:srgbClr val="FF9800"/>
      </a:accent5>
      <a:accent6>
        <a:srgbClr val="FFEB3B"/>
      </a:accent6>
      <a:hlink>
        <a:srgbClr val="2196F3"/>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433</Words>
  <Application>Microsoft Macintosh PowerPoint</Application>
  <PresentationFormat>On-screen Show (16:9)</PresentationFormat>
  <Paragraphs>81</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Karla</vt:lpstr>
      <vt:lpstr>Montserrat</vt:lpstr>
      <vt:lpstr>Comfortaa</vt:lpstr>
      <vt:lpstr>Arviragus template</vt:lpstr>
      <vt:lpstr>Design Activity The Four Cs</vt:lpstr>
      <vt:lpstr>The Four Cs </vt:lpstr>
      <vt:lpstr>The Four Cs </vt:lpstr>
      <vt:lpstr>The Four Cs </vt:lpstr>
      <vt:lpstr>Four Cs EXAMPLE </vt:lpstr>
      <vt:lpstr>ACTIVITY MODELING </vt:lpstr>
      <vt:lpstr>PARTICIPANT NAMES </vt:lpstr>
      <vt:lpstr>PARTICIPANT NAME </vt:lpstr>
      <vt:lpstr>THE FOUR CS </vt:lpstr>
      <vt:lpstr>THE FOUR CS DEBRIEF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 Activity The Four Cs</dc:title>
  <cp:lastModifiedBy>Reed Garber-Pearson</cp:lastModifiedBy>
  <cp:revision>1</cp:revision>
  <dcterms:modified xsi:type="dcterms:W3CDTF">2022-06-30T22:05:16Z</dcterms:modified>
</cp:coreProperties>
</file>