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6" r:id="rId7"/>
    <p:sldId id="264" r:id="rId8"/>
    <p:sldId id="265" r:id="rId9"/>
    <p:sldId id="267" r:id="rId10"/>
    <p:sldId id="263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C521"/>
    <a:srgbClr val="18453B"/>
    <a:srgbClr val="0C533A"/>
    <a:srgbClr val="064339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49"/>
    <p:restoredTop sz="94663"/>
  </p:normalViewPr>
  <p:slideViewPr>
    <p:cSldViewPr snapToGrid="0" snapToObjects="1" showGuides="1">
      <p:cViewPr varScale="1">
        <p:scale>
          <a:sx n="63" d="100"/>
          <a:sy n="63" d="100"/>
        </p:scale>
        <p:origin x="12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28841"/>
            <a:ext cx="7772400" cy="130196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ln>
                  <a:noFill/>
                </a:ln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30807"/>
            <a:ext cx="7772400" cy="21023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D803B8FA-BCB0-5D4D-9E0C-8594CF5A2264}" type="datetime1">
              <a:rPr lang="en-US"/>
              <a:pPr>
                <a:defRPr/>
              </a:pPr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205D934E-3E61-264D-8682-F58928E18B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48606"/>
            <a:ext cx="8229600" cy="48023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1 column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668"/>
            <a:ext cx="8229600" cy="4066495"/>
          </a:xfrm>
          <a:prstGeom prst="rect">
            <a:avLst/>
          </a:prstGeom>
        </p:spPr>
        <p:txBody>
          <a:bodyPr/>
          <a:lstStyle>
            <a:lvl1pPr>
              <a:buClr>
                <a:srgbClr val="18453B"/>
              </a:buClr>
              <a:buFont typeface="Arial"/>
              <a:buChar char="•"/>
              <a:defRPr sz="2800" b="0" i="0">
                <a:solidFill>
                  <a:srgbClr val="595959"/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>
                <a:solidFill>
                  <a:srgbClr val="595959"/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C93AF409-9F3D-4144-905F-D667DBFB2192}" type="datetime1">
              <a:rPr lang="en-US"/>
              <a:pPr>
                <a:defRPr/>
              </a:pPr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0B4461CB-4CA9-2A43-A3FA-624E1DA485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03154"/>
            <a:ext cx="8229600" cy="8750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2 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668"/>
            <a:ext cx="3950704" cy="429668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3849B177-5D8B-7A43-B9D4-2D03D1F64BD4}" type="datetime1">
              <a:rPr lang="en-US"/>
              <a:pPr>
                <a:defRPr/>
              </a:pPr>
              <a:t>4/21/2025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4599938D-0427-3542-974E-F7CD887B38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36096" y="2059668"/>
            <a:ext cx="3950704" cy="429668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09873"/>
            <a:ext cx="8229600" cy="82173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1 column, no bullets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1011"/>
            <a:ext cx="8229600" cy="4024165"/>
          </a:xfrm>
          <a:prstGeom prst="rect">
            <a:avLst/>
          </a:prstGeom>
        </p:spPr>
        <p:txBody>
          <a:bodyPr wrap="square" numCol="1" anchor="t"/>
          <a:lstStyle>
            <a:lvl1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9F847968-A88B-B947-87AA-BB83F906ED2F}" type="datetime1">
              <a:rPr lang="en-US"/>
              <a:pPr>
                <a:defRPr/>
              </a:pPr>
              <a:t>4/21/2025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4DCE0E26-47BB-FF4B-814B-E43C1B98F5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75091"/>
            <a:ext cx="8229600" cy="72510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1 column with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4905"/>
            <a:ext cx="8229600" cy="4419600"/>
          </a:xfrm>
          <a:prstGeom prst="rect">
            <a:avLst/>
          </a:prstGeom>
        </p:spPr>
        <p:txBody>
          <a:bodyPr wrap="square" numCol="1" anchor="t"/>
          <a:lstStyle>
            <a:lvl1pPr marL="457200" indent="-457200" algn="l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457200" indent="182880" algn="l"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04B2702C-F183-E649-BBAD-4C35648D6001}" type="datetime1">
              <a:rPr lang="en-US"/>
              <a:pPr>
                <a:defRPr/>
              </a:pPr>
              <a:t>4/21/2025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14362E17-3E5F-5C4D-AFD9-BBBB918BE2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Masthead" descr="Green bar with white Michigan State University logo">
            <a:extLst>
              <a:ext uri="{FF2B5EF4-FFF2-40B4-BE49-F238E27FC236}">
                <a16:creationId xmlns:a16="http://schemas.microsoft.com/office/drawing/2014/main" id="{C2651E67-3C06-8742-9D11-3904B3FC589A}"/>
              </a:ext>
            </a:extLst>
          </p:cNvPr>
          <p:cNvGrpSpPr/>
          <p:nvPr userDrawn="1"/>
        </p:nvGrpSpPr>
        <p:grpSpPr>
          <a:xfrm>
            <a:off x="0" y="0"/>
            <a:ext cx="9144000" cy="525931"/>
            <a:chOff x="0" y="0"/>
            <a:chExt cx="9144000" cy="52593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0EAC73F-8000-9D48-B1F7-88AD63C31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0212"/>
              <a:ext cx="9144000" cy="45719"/>
            </a:xfrm>
            <a:prstGeom prst="rect">
              <a:avLst/>
            </a:prstGeom>
            <a:solidFill>
              <a:srgbClr val="67C52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D844B1-685E-CD4D-9FD4-223F3DAC4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9144000" cy="490559"/>
            </a:xfrm>
            <a:prstGeom prst="rect">
              <a:avLst/>
            </a:prstGeom>
            <a:solidFill>
              <a:srgbClr val="18453B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 descr="Michigan State University logo">
              <a:extLst>
                <a:ext uri="{FF2B5EF4-FFF2-40B4-BE49-F238E27FC236}">
                  <a16:creationId xmlns:a16="http://schemas.microsoft.com/office/drawing/2014/main" id="{C853019F-15A1-C547-B816-438CAF3C2A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109791" y="124350"/>
              <a:ext cx="2914883" cy="246063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FB44CCF9-D185-2447-94DE-2F097F7C2422}" type="datetime1">
              <a:rPr lang="en-US"/>
              <a:pPr>
                <a:defRPr/>
              </a:pPr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E1544D71-77D6-5B4F-A1FC-5CA064DBD1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8" r:id="rId4"/>
    <p:sldLayoutId id="2147483697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:Creative_Common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4.0/deed.e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685800" y="1728788"/>
            <a:ext cx="7772400" cy="1536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sz="4000" b="1" dirty="0"/>
              <a:t>Go for the Green: </a:t>
            </a:r>
            <a:br>
              <a:rPr lang="en-US" sz="4000" b="1" dirty="0"/>
            </a:br>
            <a:r>
              <a:rPr lang="en-US" sz="4000" b="1" dirty="0"/>
              <a:t>Fostering Student Financial Health</a:t>
            </a:r>
            <a:endParaRPr lang="en-US" sz="4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0775"/>
            <a:ext cx="6400800" cy="1764665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Holly Flynn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Big Ten Academic Alliance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Student Wellness Symposium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Thursday, April 24, 2025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64031-FA43-F339-5420-5C079F626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Thank you!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2E5FA-C028-29D4-8174-DB47ACDF2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Holly Flynn</a:t>
            </a:r>
          </a:p>
          <a:p>
            <a:pPr marL="0" indent="0" algn="ctr">
              <a:buNone/>
            </a:pPr>
            <a:r>
              <a:rPr lang="en-US" dirty="0"/>
              <a:t>flynnhol@msu.edu</a:t>
            </a:r>
          </a:p>
        </p:txBody>
      </p:sp>
    </p:spTree>
    <p:extLst>
      <p:ext uri="{BB962C8B-B14F-4D97-AF65-F5344CB8AC3E}">
        <p14:creationId xmlns:p14="http://schemas.microsoft.com/office/powerpoint/2010/main" val="1802831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D58F153-DD6D-AE6E-F8B9-B723CE178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Wellness Wheel</a:t>
            </a:r>
          </a:p>
        </p:txBody>
      </p:sp>
      <p:pic>
        <p:nvPicPr>
          <p:cNvPr id="19" name="Content Placeholder 18" descr="A diagram of different colors&#10;&#10;AI-generated content may be incorrect.">
            <a:extLst>
              <a:ext uri="{FF2B5EF4-FFF2-40B4-BE49-F238E27FC236}">
                <a16:creationId xmlns:a16="http://schemas.microsoft.com/office/drawing/2014/main" id="{2E882741-036C-6A2D-0CA8-16E8020D7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8412" y="2058988"/>
            <a:ext cx="4067175" cy="4067175"/>
          </a:xfr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A0AE427-DC7C-228F-7B0B-F383D8A4671A}"/>
              </a:ext>
            </a:extLst>
          </p:cNvPr>
          <p:cNvSpPr txBox="1"/>
          <p:nvPr/>
        </p:nvSpPr>
        <p:spPr>
          <a:xfrm>
            <a:off x="2538412" y="6126163"/>
            <a:ext cx="4604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/>
              </a:rPr>
              <a:t>The Eight Dimensions of Wellness </a:t>
            </a:r>
            <a:r>
              <a:rPr lang="en-US" sz="1000" dirty="0"/>
              <a:t>[https://en.wikipedia.org/wiki/Wellness_%28alternative_medicine%29] by </a:t>
            </a:r>
            <a:r>
              <a:rPr lang="en-US" sz="1000" dirty="0">
                <a:effectLst/>
              </a:rPr>
              <a:t>DaisyFig</a:t>
            </a:r>
            <a:r>
              <a:rPr lang="en-US" sz="1000" dirty="0"/>
              <a:t> under </a:t>
            </a:r>
            <a:r>
              <a:rPr lang="en-US" sz="1000" dirty="0">
                <a:hlinkClick r:id="rId3" tooltip="w:en:Creative Commons"/>
              </a:rPr>
              <a:t>Creative Commons</a:t>
            </a:r>
            <a:r>
              <a:rPr lang="en-US" sz="1000" dirty="0"/>
              <a:t> </a:t>
            </a:r>
            <a:r>
              <a:rPr lang="en-US" sz="1000" dirty="0">
                <a:hlinkClick r:id="rId4" tooltip="creativecommons:by-sa/4.0/deed.en"/>
              </a:rPr>
              <a:t>Attribution-Share Alike 4.0 International</a:t>
            </a:r>
            <a:r>
              <a:rPr lang="en-US" sz="1000" dirty="0"/>
              <a:t> license].</a:t>
            </a:r>
          </a:p>
        </p:txBody>
      </p:sp>
    </p:spTree>
    <p:extLst>
      <p:ext uri="{BB962C8B-B14F-4D97-AF65-F5344CB8AC3E}">
        <p14:creationId xmlns:p14="http://schemas.microsoft.com/office/powerpoint/2010/main" val="1960072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D7582E-27E9-02A5-E440-A67D565B2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College Costs and Student Loans</a:t>
            </a:r>
          </a:p>
        </p:txBody>
      </p:sp>
      <p:pic>
        <p:nvPicPr>
          <p:cNvPr id="8" name="Content Placeholder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7A71B8E-792A-4611-6289-F7EDB6259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603749"/>
            <a:ext cx="3951288" cy="320784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21F856-4452-1AB4-0EB6-78B1DF87039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At MSU, 95% of first year students receive financial aid of some kind.</a:t>
            </a:r>
          </a:p>
        </p:txBody>
      </p:sp>
    </p:spTree>
    <p:extLst>
      <p:ext uri="{BB962C8B-B14F-4D97-AF65-F5344CB8AC3E}">
        <p14:creationId xmlns:p14="http://schemas.microsoft.com/office/powerpoint/2010/main" val="76992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3E1A-240C-5340-A95A-3F301BFAF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Go for the Green Financial Literacy Team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FE4BFF0-1EB2-DEC0-0487-536A1BAF3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1573372" y="2058988"/>
            <a:ext cx="1718944" cy="4297362"/>
          </a:xfrm>
          <a:noFill/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0613B4-9276-FA95-5100-2D085291EC5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MSU Libraries</a:t>
            </a:r>
          </a:p>
          <a:p>
            <a:r>
              <a:rPr lang="en-US" dirty="0"/>
              <a:t>MSU Credit Union</a:t>
            </a:r>
          </a:p>
          <a:p>
            <a:r>
              <a:rPr lang="en-US" dirty="0"/>
              <a:t>Office of Financial Aid</a:t>
            </a:r>
          </a:p>
          <a:p>
            <a:r>
              <a:rPr lang="en-US" dirty="0"/>
              <a:t>Human Development and Family Studies Department</a:t>
            </a:r>
          </a:p>
          <a:p>
            <a:r>
              <a:rPr lang="en-US" dirty="0"/>
              <a:t>Transfer Student Success Center</a:t>
            </a:r>
          </a:p>
          <a:p>
            <a:r>
              <a:rPr lang="en-US" dirty="0"/>
              <a:t>MSU Extension</a:t>
            </a:r>
          </a:p>
        </p:txBody>
      </p:sp>
    </p:spTree>
    <p:extLst>
      <p:ext uri="{BB962C8B-B14F-4D97-AF65-F5344CB8AC3E}">
        <p14:creationId xmlns:p14="http://schemas.microsoft.com/office/powerpoint/2010/main" val="231314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21773-B878-D41C-1757-AA6CD9906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Financial Literacy Events in the Library</a:t>
            </a:r>
          </a:p>
        </p:txBody>
      </p:sp>
      <p:pic>
        <p:nvPicPr>
          <p:cNvPr id="7" name="Content Placeholder 6" descr="A poster for a financial literacy game&#10;&#10;AI-generated content may be incorrect.">
            <a:extLst>
              <a:ext uri="{FF2B5EF4-FFF2-40B4-BE49-F238E27FC236}">
                <a16:creationId xmlns:a16="http://schemas.microsoft.com/office/drawing/2014/main" id="{F0D890BC-499B-BBFE-2DFB-8D9F76107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082" y="2081213"/>
            <a:ext cx="7757835" cy="4024312"/>
          </a:xfrm>
        </p:spPr>
      </p:pic>
    </p:spTree>
    <p:extLst>
      <p:ext uri="{BB962C8B-B14F-4D97-AF65-F5344CB8AC3E}">
        <p14:creationId xmlns:p14="http://schemas.microsoft.com/office/powerpoint/2010/main" val="2595444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24F447-AB31-B54B-740B-056825316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Participants</a:t>
            </a:r>
          </a:p>
        </p:txBody>
      </p:sp>
      <p:pic>
        <p:nvPicPr>
          <p:cNvPr id="8" name="Content Placeholder 7" descr="A group of people standing around a table&#10;&#10;AI-generated content may be incorrect.">
            <a:extLst>
              <a:ext uri="{FF2B5EF4-FFF2-40B4-BE49-F238E27FC236}">
                <a16:creationId xmlns:a16="http://schemas.microsoft.com/office/drawing/2014/main" id="{8734DEF1-AB33-C49A-7794-E647B7941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890573"/>
            <a:ext cx="3951288" cy="2634192"/>
          </a:xfrm>
        </p:spPr>
      </p:pic>
      <p:pic>
        <p:nvPicPr>
          <p:cNvPr id="10" name="Content Placeholder 9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FDB844E7-1FEB-FB6E-64F2-2ABA6B3C3B4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4735513" y="2890573"/>
            <a:ext cx="3951287" cy="2634191"/>
          </a:xfrm>
        </p:spPr>
      </p:pic>
    </p:spTree>
    <p:extLst>
      <p:ext uri="{BB962C8B-B14F-4D97-AF65-F5344CB8AC3E}">
        <p14:creationId xmlns:p14="http://schemas.microsoft.com/office/powerpoint/2010/main" val="483639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46F22-8E86-737D-C0A9-FBE244C9C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Scholarship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0EEB8-7482-8153-3111-25FE7CC86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517" y="2185575"/>
            <a:ext cx="8229600" cy="402416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Provide a tailored strategy from the resource fair that you learned to manage your money in college.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does loan repayment start for federal loans?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do interest rates affect loan repayment?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steps should you take to work on establishing credit?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is a high yield savings account?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are some examples of expenses?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is one benefit of having a savings account?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332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5AC50-108B-750B-C129-39F3BAAD3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09873"/>
            <a:ext cx="8229600" cy="66812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After Attending the Fair, I Learned…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017CD-38F4-A3E7-56BF-055423E14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8001"/>
            <a:ext cx="8229600" cy="43271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How to manage student loans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 impact of interest rates.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About loan repayment practices.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Strategies to establish credit.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 advantages of having a checking account.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 advantages of having a savings account.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 importance of making a monthly budget.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7671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person's head with flowers and a light bulb&#10;&#10;AI-generated content may be incorrect.">
            <a:extLst>
              <a:ext uri="{FF2B5EF4-FFF2-40B4-BE49-F238E27FC236}">
                <a16:creationId xmlns:a16="http://schemas.microsoft.com/office/drawing/2014/main" id="{29236372-ED0D-1104-8B83-15C1FAAE0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4153"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1247351914"/>
      </p:ext>
    </p:extLst>
  </p:cSld>
  <p:clrMapOvr>
    <a:masterClrMapping/>
  </p:clrMapOvr>
</p:sld>
</file>

<file path=ppt/theme/theme1.xml><?xml version="1.0" encoding="utf-8"?>
<a:theme xmlns:a="http://schemas.openxmlformats.org/drawingml/2006/main" name="MSU Templat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-Point-Wordmark" id="{B922F58C-BBA5-F347-BA1F-BCD32A6C98C3}" vid="{F2D4553F-1312-E44A-AB7C-D98185B3D3A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MSU Template 1</Template>
  <TotalTime>724</TotalTime>
  <Words>255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Gotham Book</vt:lpstr>
      <vt:lpstr>Gotham-Bold</vt:lpstr>
      <vt:lpstr>Wingdings</vt:lpstr>
      <vt:lpstr>MSU Template 1</vt:lpstr>
      <vt:lpstr>Go for the Green:  Fostering Student Financial Health</vt:lpstr>
      <vt:lpstr>Wellness Wheel</vt:lpstr>
      <vt:lpstr>College Costs and Student Loans</vt:lpstr>
      <vt:lpstr>Go for the Green Financial Literacy Team</vt:lpstr>
      <vt:lpstr>Financial Literacy Events in the Library</vt:lpstr>
      <vt:lpstr>Participants</vt:lpstr>
      <vt:lpstr>Scholarship Questions</vt:lpstr>
      <vt:lpstr>After Attending the Fair, I Learned…</vt:lpstr>
      <vt:lpstr>PowerPoint Presentation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Davies</dc:creator>
  <cp:lastModifiedBy>Flynn, Holly</cp:lastModifiedBy>
  <cp:revision>6</cp:revision>
  <cp:lastPrinted>2010-09-08T13:46:11Z</cp:lastPrinted>
  <dcterms:created xsi:type="dcterms:W3CDTF">2019-05-04T17:37:47Z</dcterms:created>
  <dcterms:modified xsi:type="dcterms:W3CDTF">2025-04-21T21:39:15Z</dcterms:modified>
</cp:coreProperties>
</file>