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81" r:id="rId10"/>
    <p:sldId id="279" r:id="rId11"/>
    <p:sldId id="282" r:id="rId12"/>
    <p:sldId id="280" r:id="rId13"/>
    <p:sldId id="284" r:id="rId14"/>
    <p:sldId id="285" r:id="rId15"/>
    <p:sldId id="286" r:id="rId16"/>
    <p:sldId id="287" r:id="rId17"/>
    <p:sldId id="265" r:id="rId18"/>
    <p:sldId id="288" r:id="rId19"/>
    <p:sldId id="266" r:id="rId20"/>
    <p:sldId id="267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104" d="100"/>
          <a:sy n="104" d="100"/>
        </p:scale>
        <p:origin x="84" y="17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A4D3-5603-4E7F-A7BB-26C226AEC5C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89D9-AB52-4193-919F-9761E2DE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090587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38156"/>
      </p:ext>
    </p:extLst>
  </p:cSld>
  <p:clrMapOvr>
    <a:masterClrMapping/>
  </p:clrMapOvr>
  <p:transition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31362"/>
      </p:ext>
    </p:extLst>
  </p:cSld>
  <p:clrMapOvr>
    <a:masterClrMapping/>
  </p:clrMapOvr>
  <p:transition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82852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49670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7234"/>
      </p:ext>
    </p:extLst>
  </p:cSld>
  <p:clrMapOvr>
    <a:masterClrMapping/>
  </p:clrMapOvr>
  <p:transition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3410"/>
      </p:ext>
    </p:extLst>
  </p:cSld>
  <p:clrMapOvr>
    <a:masterClrMapping/>
  </p:clrMapOvr>
  <p:transition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03329"/>
      </p:ext>
    </p:extLst>
  </p:cSld>
  <p:clrMapOvr>
    <a:masterClrMapping/>
  </p:clrMapOvr>
  <p:transition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252235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25394"/>
      </p:ext>
    </p:extLst>
  </p:cSld>
  <p:clrMapOvr>
    <a:masterClrMapping/>
  </p:clrMapOvr>
  <p:transition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352853"/>
      </p:ext>
    </p:extLst>
  </p:cSld>
  <p:clrMapOvr>
    <a:masterClrMapping/>
  </p:clrMapOvr>
  <p:transition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2019 GIS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  <a:endParaRPr lang="en-US" dirty="0">
              <a:solidFill>
                <a:schemeClr val="bg1"/>
              </a:solidFill>
              <a:latin typeface="Encode Sans Normal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 advTm="15000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hub.csde.washington.ed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UW Data Collaborative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New Hub for Innovative Data</a:t>
            </a:r>
          </a:p>
          <a:p>
            <a:endParaRPr lang="en-US" dirty="0"/>
          </a:p>
          <a:p>
            <a:r>
              <a:rPr lang="en-US" dirty="0" smtClean="0"/>
              <a:t>Matt Hall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Encode Sans Normal" panose="02000000000000000000" pitchFamily="2" charset="0"/>
              </a:rPr>
              <a:t>UWDC Data Enclave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138210" y="2832277"/>
            <a:ext cx="1615" cy="558319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8619" y="4035836"/>
            <a:ext cx="188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Public Internet</a:t>
            </a:r>
          </a:p>
        </p:txBody>
      </p:sp>
      <p:pic>
        <p:nvPicPr>
          <p:cNvPr id="17" name="Picture 2" descr="Image result for cen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3" y="3429856"/>
            <a:ext cx="680477" cy="5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1895166" y="2520848"/>
            <a:ext cx="451904" cy="75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24" name="Picture 23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63" y="2258636"/>
            <a:ext cx="524424" cy="5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3546262" y="2520848"/>
            <a:ext cx="451904" cy="75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15578" b="10737"/>
          <a:stretch/>
        </p:blipFill>
        <p:spPr>
          <a:xfrm>
            <a:off x="4045179" y="1749424"/>
            <a:ext cx="2746146" cy="3069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520402" y="1675822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694636" y="1746307"/>
            <a:ext cx="5721992" cy="3170853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508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37" y="2552767"/>
            <a:ext cx="779145" cy="485667"/>
          </a:xfrm>
          <a:prstGeom prst="rect">
            <a:avLst/>
          </a:prstGeom>
        </p:spPr>
      </p:pic>
      <p:pic>
        <p:nvPicPr>
          <p:cNvPr id="59" name="Picture 8" descr="Image result for uw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5" y="2628214"/>
            <a:ext cx="498768" cy="3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7" y="1898631"/>
            <a:ext cx="1000436" cy="892645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>
            <a:off x="1632600" y="2508016"/>
            <a:ext cx="748154" cy="186981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95621" y="4035258"/>
            <a:ext cx="188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Public Internet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7435" y="2262666"/>
            <a:ext cx="1600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UW Network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81">
            <a:off x="1358822" y="2188085"/>
            <a:ext cx="192034" cy="254912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4866148" y="2068885"/>
            <a:ext cx="3582829" cy="2560966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508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85" y="3005422"/>
            <a:ext cx="779145" cy="485667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3403381" y="2877172"/>
            <a:ext cx="1017549" cy="360860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900" y="3137430"/>
            <a:ext cx="476050" cy="151140"/>
          </a:xfrm>
          <a:prstGeom prst="rect">
            <a:avLst/>
          </a:prstGeom>
        </p:spPr>
      </p:pic>
      <p:pic>
        <p:nvPicPr>
          <p:cNvPr id="69" name="Picture 6" descr="#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28" y="3570805"/>
            <a:ext cx="7334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14363">
            <a:off x="5634496" y="3849998"/>
            <a:ext cx="312300" cy="99151"/>
          </a:xfrm>
          <a:prstGeom prst="rect">
            <a:avLst/>
          </a:prstGeom>
        </p:spPr>
      </p:pic>
      <p:pic>
        <p:nvPicPr>
          <p:cNvPr id="71" name="Picture 4" descr="Image result for zillow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14173" r="5905" b="13385"/>
          <a:stretch/>
        </p:blipFill>
        <p:spPr bwMode="auto">
          <a:xfrm>
            <a:off x="6067289" y="3725870"/>
            <a:ext cx="223350" cy="1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Image result for gallu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04" y="3959562"/>
            <a:ext cx="363891" cy="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76" y="4066892"/>
            <a:ext cx="279855" cy="2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val 73"/>
          <p:cNvSpPr/>
          <p:nvPr/>
        </p:nvSpPr>
        <p:spPr>
          <a:xfrm>
            <a:off x="6513103" y="2315541"/>
            <a:ext cx="1561328" cy="1328027"/>
          </a:xfrm>
          <a:prstGeom prst="ellipse">
            <a:avLst/>
          </a:prstGeom>
          <a:solidFill>
            <a:srgbClr val="E8D3A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 Normal" panose="02000000000000000000" pitchFamily="2" charset="0"/>
                <a:ea typeface="+mn-ea"/>
                <a:cs typeface="+mn-cs"/>
              </a:rPr>
              <a:t>User Desktop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308142" y="3027356"/>
            <a:ext cx="1270997" cy="22032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cxnSp>
        <p:nvCxnSpPr>
          <p:cNvPr id="76" name="Elbow Connector 75"/>
          <p:cNvCxnSpPr/>
          <p:nvPr/>
        </p:nvCxnSpPr>
        <p:spPr>
          <a:xfrm flipV="1">
            <a:off x="6398883" y="3578893"/>
            <a:ext cx="577178" cy="243983"/>
          </a:xfrm>
          <a:prstGeom prst="bentConnector3">
            <a:avLst>
              <a:gd name="adj1" fmla="val 99508"/>
            </a:avLst>
          </a:prstGeom>
          <a:noFill/>
          <a:ln w="38100" cap="flat" cmpd="sng" algn="ctr">
            <a:solidFill>
              <a:srgbClr val="FFC000"/>
            </a:solidFill>
            <a:prstDash val="solid"/>
            <a:headEnd type="triangle" w="med" len="sm"/>
            <a:tailEnd type="triangle" w="med" len="sm"/>
          </a:ln>
          <a:effectLst/>
        </p:spPr>
      </p:cxnSp>
      <p:cxnSp>
        <p:nvCxnSpPr>
          <p:cNvPr id="77" name="Elbow Connector 76"/>
          <p:cNvCxnSpPr/>
          <p:nvPr/>
        </p:nvCxnSpPr>
        <p:spPr>
          <a:xfrm flipV="1">
            <a:off x="6404263" y="3632800"/>
            <a:ext cx="726476" cy="366636"/>
          </a:xfrm>
          <a:prstGeom prst="bentConnector3">
            <a:avLst>
              <a:gd name="adj1" fmla="val 99823"/>
            </a:avLst>
          </a:prstGeom>
          <a:noFill/>
          <a:ln w="38100" cap="flat" cmpd="sng" algn="ctr">
            <a:solidFill>
              <a:srgbClr val="FFC000"/>
            </a:solidFill>
            <a:prstDash val="solid"/>
            <a:headEnd type="triangle" w="med" len="sm"/>
            <a:tailEnd type="triangle" w="med" len="sm"/>
          </a:ln>
          <a:effectLst/>
        </p:spPr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33" y="3883404"/>
            <a:ext cx="168870" cy="16887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48" y="3697942"/>
            <a:ext cx="168870" cy="168870"/>
          </a:xfrm>
          <a:prstGeom prst="rect">
            <a:avLst/>
          </a:prstGeom>
        </p:spPr>
      </p:pic>
      <p:pic>
        <p:nvPicPr>
          <p:cNvPr id="80" name="Picture 4" descr="Image result for stat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81" y="2683511"/>
            <a:ext cx="370037" cy="1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Image result for sas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18259" r="11857" b="11973"/>
          <a:stretch/>
        </p:blipFill>
        <p:spPr bwMode="auto">
          <a:xfrm>
            <a:off x="7717749" y="2847871"/>
            <a:ext cx="269538" cy="1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Image result for arcgis logo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t="17155" r="22051" b="4514"/>
          <a:stretch/>
        </p:blipFill>
        <p:spPr bwMode="auto">
          <a:xfrm>
            <a:off x="7752763" y="3005422"/>
            <a:ext cx="227822" cy="2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Elbow Connector 82"/>
          <p:cNvCxnSpPr/>
          <p:nvPr/>
        </p:nvCxnSpPr>
        <p:spPr>
          <a:xfrm flipV="1">
            <a:off x="6414733" y="3643568"/>
            <a:ext cx="913331" cy="545062"/>
          </a:xfrm>
          <a:prstGeom prst="bentConnector3">
            <a:avLst>
              <a:gd name="adj1" fmla="val 100059"/>
            </a:avLst>
          </a:prstGeom>
          <a:noFill/>
          <a:ln w="38100" cap="flat" cmpd="sng" algn="ctr">
            <a:solidFill>
              <a:srgbClr val="FFC000"/>
            </a:solidFill>
            <a:prstDash val="solid"/>
            <a:headEnd type="triangle" w="med" len="sm"/>
            <a:tailEnd type="triangle" w="med" len="sm"/>
          </a:ln>
          <a:effectLst/>
        </p:spPr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58" y="4041124"/>
            <a:ext cx="316548" cy="316548"/>
          </a:xfrm>
          <a:prstGeom prst="rect">
            <a:avLst/>
          </a:prstGeom>
        </p:spPr>
      </p:pic>
      <p:pic>
        <p:nvPicPr>
          <p:cNvPr id="85" name="Picture 8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91" y="3223301"/>
            <a:ext cx="382546" cy="3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81" y="2492003"/>
            <a:ext cx="168942" cy="168942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263236" y="4851798"/>
            <a:ext cx="878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Strictly regulates in- and out-bound traffic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Virtual access via UW VPN and two-factor authentication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High performance systems with premier software</a:t>
            </a:r>
          </a:p>
        </p:txBody>
      </p:sp>
    </p:spTree>
    <p:extLst>
      <p:ext uri="{BB962C8B-B14F-4D97-AF65-F5344CB8AC3E}">
        <p14:creationId xmlns:p14="http://schemas.microsoft.com/office/powerpoint/2010/main" val="2670241014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Encode Sans Normal" panose="02000000000000000000" pitchFamily="2" charset="0"/>
              </a:rPr>
              <a:t>UWDC Data Enclave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138210" y="2832277"/>
            <a:ext cx="1615" cy="558319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8619" y="4035836"/>
            <a:ext cx="188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Public Internet</a:t>
            </a:r>
          </a:p>
        </p:txBody>
      </p:sp>
      <p:pic>
        <p:nvPicPr>
          <p:cNvPr id="17" name="Picture 2" descr="Image result for cen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3" y="3429856"/>
            <a:ext cx="680477" cy="5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1895166" y="2520848"/>
            <a:ext cx="451904" cy="75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24" name="Picture 23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63" y="2258636"/>
            <a:ext cx="524424" cy="5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3546262" y="2520848"/>
            <a:ext cx="451904" cy="75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15578" b="10737"/>
          <a:stretch/>
        </p:blipFill>
        <p:spPr>
          <a:xfrm>
            <a:off x="4045179" y="1749424"/>
            <a:ext cx="2746146" cy="3069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520402" y="1675822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694636" y="1746307"/>
            <a:ext cx="5721992" cy="3170853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508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37" y="2552767"/>
            <a:ext cx="779145" cy="485667"/>
          </a:xfrm>
          <a:prstGeom prst="rect">
            <a:avLst/>
          </a:prstGeom>
        </p:spPr>
      </p:pic>
      <p:pic>
        <p:nvPicPr>
          <p:cNvPr id="59" name="Picture 8" descr="Image result for uw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5" y="2628214"/>
            <a:ext cx="498768" cy="3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7" y="1898631"/>
            <a:ext cx="1000436" cy="892645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>
            <a:off x="1632600" y="2508016"/>
            <a:ext cx="748154" cy="186981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95621" y="4035258"/>
            <a:ext cx="188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Public Internet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7435" y="2262666"/>
            <a:ext cx="1600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UW Network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81">
            <a:off x="1358822" y="2188085"/>
            <a:ext cx="192034" cy="254912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4866148" y="2068885"/>
            <a:ext cx="3582829" cy="2560966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508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85" y="3005422"/>
            <a:ext cx="779145" cy="485667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3403381" y="2877172"/>
            <a:ext cx="1017549" cy="360860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900" y="3137430"/>
            <a:ext cx="476050" cy="151140"/>
          </a:xfrm>
          <a:prstGeom prst="rect">
            <a:avLst/>
          </a:prstGeom>
        </p:spPr>
      </p:pic>
      <p:pic>
        <p:nvPicPr>
          <p:cNvPr id="69" name="Picture 6" descr="#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28" y="3570805"/>
            <a:ext cx="7334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14363">
            <a:off x="5634496" y="3849998"/>
            <a:ext cx="312300" cy="99151"/>
          </a:xfrm>
          <a:prstGeom prst="rect">
            <a:avLst/>
          </a:prstGeom>
        </p:spPr>
      </p:pic>
      <p:pic>
        <p:nvPicPr>
          <p:cNvPr id="71" name="Picture 4" descr="Image result for zillow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14173" r="5905" b="13385"/>
          <a:stretch/>
        </p:blipFill>
        <p:spPr bwMode="auto">
          <a:xfrm>
            <a:off x="6067289" y="3725870"/>
            <a:ext cx="223350" cy="1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Image result for gallu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04" y="3959562"/>
            <a:ext cx="363891" cy="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76" y="4066892"/>
            <a:ext cx="279855" cy="2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val 73"/>
          <p:cNvSpPr/>
          <p:nvPr/>
        </p:nvSpPr>
        <p:spPr>
          <a:xfrm>
            <a:off x="6513103" y="2315541"/>
            <a:ext cx="1561328" cy="1328027"/>
          </a:xfrm>
          <a:prstGeom prst="ellipse">
            <a:avLst/>
          </a:prstGeom>
          <a:solidFill>
            <a:srgbClr val="E8D3A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 Normal" panose="02000000000000000000" pitchFamily="2" charset="0"/>
                <a:ea typeface="+mn-ea"/>
                <a:cs typeface="+mn-cs"/>
              </a:rPr>
              <a:t>User Desktop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308142" y="3027356"/>
            <a:ext cx="1270997" cy="22032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cxnSp>
        <p:nvCxnSpPr>
          <p:cNvPr id="76" name="Elbow Connector 75"/>
          <p:cNvCxnSpPr/>
          <p:nvPr/>
        </p:nvCxnSpPr>
        <p:spPr>
          <a:xfrm flipV="1">
            <a:off x="6398883" y="3578893"/>
            <a:ext cx="577178" cy="243983"/>
          </a:xfrm>
          <a:prstGeom prst="bentConnector3">
            <a:avLst>
              <a:gd name="adj1" fmla="val 99508"/>
            </a:avLst>
          </a:prstGeom>
          <a:noFill/>
          <a:ln w="38100" cap="flat" cmpd="sng" algn="ctr">
            <a:solidFill>
              <a:srgbClr val="FFC000"/>
            </a:solidFill>
            <a:prstDash val="solid"/>
            <a:headEnd type="triangle" w="med" len="sm"/>
            <a:tailEnd type="triangle" w="med" len="sm"/>
          </a:ln>
          <a:effectLst/>
        </p:spPr>
      </p:cxnSp>
      <p:cxnSp>
        <p:nvCxnSpPr>
          <p:cNvPr id="77" name="Elbow Connector 76"/>
          <p:cNvCxnSpPr/>
          <p:nvPr/>
        </p:nvCxnSpPr>
        <p:spPr>
          <a:xfrm flipV="1">
            <a:off x="6404263" y="3632800"/>
            <a:ext cx="726476" cy="366636"/>
          </a:xfrm>
          <a:prstGeom prst="bentConnector3">
            <a:avLst>
              <a:gd name="adj1" fmla="val 99823"/>
            </a:avLst>
          </a:prstGeom>
          <a:noFill/>
          <a:ln w="38100" cap="flat" cmpd="sng" algn="ctr">
            <a:solidFill>
              <a:srgbClr val="FFC000"/>
            </a:solidFill>
            <a:prstDash val="solid"/>
            <a:headEnd type="triangle" w="med" len="sm"/>
            <a:tailEnd type="triangle" w="med" len="sm"/>
          </a:ln>
          <a:effectLst/>
        </p:spPr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33" y="3883404"/>
            <a:ext cx="168870" cy="16887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48" y="3697942"/>
            <a:ext cx="168870" cy="168870"/>
          </a:xfrm>
          <a:prstGeom prst="rect">
            <a:avLst/>
          </a:prstGeom>
        </p:spPr>
      </p:pic>
      <p:pic>
        <p:nvPicPr>
          <p:cNvPr id="80" name="Picture 4" descr="Image result for stat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81" y="2683511"/>
            <a:ext cx="370037" cy="1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Image result for sas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18259" r="11857" b="11973"/>
          <a:stretch/>
        </p:blipFill>
        <p:spPr bwMode="auto">
          <a:xfrm>
            <a:off x="7717749" y="2847871"/>
            <a:ext cx="269538" cy="1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Image result for arcgis logo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t="17155" r="22051" b="4514"/>
          <a:stretch/>
        </p:blipFill>
        <p:spPr bwMode="auto">
          <a:xfrm>
            <a:off x="7752763" y="3005422"/>
            <a:ext cx="227822" cy="2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Elbow Connector 82"/>
          <p:cNvCxnSpPr/>
          <p:nvPr/>
        </p:nvCxnSpPr>
        <p:spPr>
          <a:xfrm flipV="1">
            <a:off x="6414733" y="3643568"/>
            <a:ext cx="913331" cy="545062"/>
          </a:xfrm>
          <a:prstGeom prst="bentConnector3">
            <a:avLst>
              <a:gd name="adj1" fmla="val 100059"/>
            </a:avLst>
          </a:prstGeom>
          <a:noFill/>
          <a:ln w="38100" cap="flat" cmpd="sng" algn="ctr">
            <a:solidFill>
              <a:srgbClr val="FFC000"/>
            </a:solidFill>
            <a:prstDash val="solid"/>
            <a:headEnd type="triangle" w="med" len="sm"/>
            <a:tailEnd type="triangle" w="med" len="sm"/>
          </a:ln>
          <a:effectLst/>
        </p:spPr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58" y="4041124"/>
            <a:ext cx="316548" cy="316548"/>
          </a:xfrm>
          <a:prstGeom prst="rect">
            <a:avLst/>
          </a:prstGeom>
        </p:spPr>
      </p:pic>
      <p:pic>
        <p:nvPicPr>
          <p:cNvPr id="85" name="Picture 8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91" y="3223301"/>
            <a:ext cx="382546" cy="3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81" y="2492003"/>
            <a:ext cx="168942" cy="168942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263236" y="4851798"/>
            <a:ext cx="878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Strictly regulates in- and out-bound traffic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Virtual access via UW VPN and two-factor authentication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High performance systems with premier software</a:t>
            </a:r>
          </a:p>
        </p:txBody>
      </p:sp>
    </p:spTree>
    <p:extLst>
      <p:ext uri="{BB962C8B-B14F-4D97-AF65-F5344CB8AC3E}">
        <p14:creationId xmlns:p14="http://schemas.microsoft.com/office/powerpoint/2010/main" val="1315279826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Encode Sans Normal" panose="02000000000000000000" pitchFamily="2" charset="0"/>
              </a:rPr>
              <a:t>UWDC Data Enclave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138210" y="2832277"/>
            <a:ext cx="1615" cy="558319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8619" y="4035836"/>
            <a:ext cx="188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Public Internet</a:t>
            </a:r>
          </a:p>
        </p:txBody>
      </p:sp>
      <p:pic>
        <p:nvPicPr>
          <p:cNvPr id="17" name="Picture 2" descr="Image result for cen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3" y="3429856"/>
            <a:ext cx="680477" cy="5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1895166" y="2520848"/>
            <a:ext cx="451904" cy="75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24" name="Picture 23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63" y="2258636"/>
            <a:ext cx="524424" cy="5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3546262" y="2520848"/>
            <a:ext cx="451904" cy="75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15578" b="10737"/>
          <a:stretch/>
        </p:blipFill>
        <p:spPr>
          <a:xfrm>
            <a:off x="4045179" y="1749424"/>
            <a:ext cx="2746146" cy="3069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520402" y="1675822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694636" y="1746307"/>
            <a:ext cx="5721992" cy="3170853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508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37" y="2552767"/>
            <a:ext cx="779145" cy="485667"/>
          </a:xfrm>
          <a:prstGeom prst="rect">
            <a:avLst/>
          </a:prstGeom>
        </p:spPr>
      </p:pic>
      <p:pic>
        <p:nvPicPr>
          <p:cNvPr id="59" name="Picture 8" descr="Image result for uw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5" y="2628214"/>
            <a:ext cx="498768" cy="3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7" y="1898631"/>
            <a:ext cx="1000436" cy="892645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>
            <a:off x="1632600" y="2508016"/>
            <a:ext cx="748154" cy="186981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95621" y="4035258"/>
            <a:ext cx="188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Public Internet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7435" y="2262666"/>
            <a:ext cx="1600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UW Network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81">
            <a:off x="1358822" y="2188085"/>
            <a:ext cx="192034" cy="254912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4866148" y="2068885"/>
            <a:ext cx="3582829" cy="2560966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508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85" y="3005422"/>
            <a:ext cx="779145" cy="485667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3403381" y="2877172"/>
            <a:ext cx="1017549" cy="360860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900" y="3137430"/>
            <a:ext cx="476050" cy="151140"/>
          </a:xfrm>
          <a:prstGeom prst="rect">
            <a:avLst/>
          </a:prstGeom>
        </p:spPr>
      </p:pic>
      <p:pic>
        <p:nvPicPr>
          <p:cNvPr id="69" name="Picture 6" descr="#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28" y="3570805"/>
            <a:ext cx="7334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14363">
            <a:off x="5634496" y="3849998"/>
            <a:ext cx="312300" cy="99151"/>
          </a:xfrm>
          <a:prstGeom prst="rect">
            <a:avLst/>
          </a:prstGeom>
        </p:spPr>
      </p:pic>
      <p:pic>
        <p:nvPicPr>
          <p:cNvPr id="71" name="Picture 4" descr="Image result for zillow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14173" r="5905" b="13385"/>
          <a:stretch/>
        </p:blipFill>
        <p:spPr bwMode="auto">
          <a:xfrm>
            <a:off x="6067289" y="3725870"/>
            <a:ext cx="223350" cy="1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Image result for gallu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04" y="3959562"/>
            <a:ext cx="363891" cy="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76" y="4066892"/>
            <a:ext cx="279855" cy="2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val 73"/>
          <p:cNvSpPr/>
          <p:nvPr/>
        </p:nvSpPr>
        <p:spPr>
          <a:xfrm>
            <a:off x="6513103" y="2315541"/>
            <a:ext cx="1561328" cy="1328027"/>
          </a:xfrm>
          <a:prstGeom prst="ellipse">
            <a:avLst/>
          </a:prstGeom>
          <a:solidFill>
            <a:srgbClr val="E8D3A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 Normal" panose="02000000000000000000" pitchFamily="2" charset="0"/>
                <a:ea typeface="+mn-ea"/>
                <a:cs typeface="+mn-cs"/>
              </a:rPr>
              <a:t>User Desktop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308142" y="3027356"/>
            <a:ext cx="1270997" cy="22032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cxnSp>
        <p:nvCxnSpPr>
          <p:cNvPr id="76" name="Elbow Connector 75"/>
          <p:cNvCxnSpPr/>
          <p:nvPr/>
        </p:nvCxnSpPr>
        <p:spPr>
          <a:xfrm flipV="1">
            <a:off x="6398883" y="3578893"/>
            <a:ext cx="577178" cy="243983"/>
          </a:xfrm>
          <a:prstGeom prst="bentConnector3">
            <a:avLst>
              <a:gd name="adj1" fmla="val 99508"/>
            </a:avLst>
          </a:prstGeom>
          <a:noFill/>
          <a:ln w="38100" cap="flat" cmpd="sng" algn="ctr">
            <a:solidFill>
              <a:srgbClr val="FFC000"/>
            </a:solidFill>
            <a:prstDash val="solid"/>
            <a:headEnd type="triangle" w="med" len="sm"/>
            <a:tailEnd type="triangle" w="med" len="sm"/>
          </a:ln>
          <a:effectLst/>
        </p:spPr>
      </p:cxnSp>
      <p:cxnSp>
        <p:nvCxnSpPr>
          <p:cNvPr id="77" name="Elbow Connector 76"/>
          <p:cNvCxnSpPr/>
          <p:nvPr/>
        </p:nvCxnSpPr>
        <p:spPr>
          <a:xfrm flipV="1">
            <a:off x="6404263" y="3632800"/>
            <a:ext cx="726476" cy="366636"/>
          </a:xfrm>
          <a:prstGeom prst="bentConnector3">
            <a:avLst>
              <a:gd name="adj1" fmla="val 99823"/>
            </a:avLst>
          </a:prstGeom>
          <a:noFill/>
          <a:ln w="38100" cap="flat" cmpd="sng" algn="ctr">
            <a:solidFill>
              <a:srgbClr val="FFC000"/>
            </a:solidFill>
            <a:prstDash val="solid"/>
            <a:headEnd type="triangle" w="med" len="sm"/>
            <a:tailEnd type="triangle" w="med" len="sm"/>
          </a:ln>
          <a:effectLst/>
        </p:spPr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33" y="3883404"/>
            <a:ext cx="168870" cy="16887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48" y="3697942"/>
            <a:ext cx="168870" cy="168870"/>
          </a:xfrm>
          <a:prstGeom prst="rect">
            <a:avLst/>
          </a:prstGeom>
        </p:spPr>
      </p:pic>
      <p:pic>
        <p:nvPicPr>
          <p:cNvPr id="80" name="Picture 4" descr="Image result for stat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81" y="2683511"/>
            <a:ext cx="370037" cy="1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Image result for sas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18259" r="11857" b="11973"/>
          <a:stretch/>
        </p:blipFill>
        <p:spPr bwMode="auto">
          <a:xfrm>
            <a:off x="7717749" y="2847871"/>
            <a:ext cx="269538" cy="1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Image result for arcgis logo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t="17155" r="22051" b="4514"/>
          <a:stretch/>
        </p:blipFill>
        <p:spPr bwMode="auto">
          <a:xfrm>
            <a:off x="7752763" y="3005422"/>
            <a:ext cx="227822" cy="2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Elbow Connector 82"/>
          <p:cNvCxnSpPr/>
          <p:nvPr/>
        </p:nvCxnSpPr>
        <p:spPr>
          <a:xfrm flipV="1">
            <a:off x="6414733" y="3643568"/>
            <a:ext cx="913331" cy="545062"/>
          </a:xfrm>
          <a:prstGeom prst="bentConnector3">
            <a:avLst>
              <a:gd name="adj1" fmla="val 100059"/>
            </a:avLst>
          </a:prstGeom>
          <a:noFill/>
          <a:ln w="38100" cap="flat" cmpd="sng" algn="ctr">
            <a:solidFill>
              <a:srgbClr val="FFC000"/>
            </a:solidFill>
            <a:prstDash val="solid"/>
            <a:headEnd type="triangle" w="med" len="sm"/>
            <a:tailEnd type="triangle" w="med" len="sm"/>
          </a:ln>
          <a:effectLst/>
        </p:spPr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58" y="4041124"/>
            <a:ext cx="316548" cy="316548"/>
          </a:xfrm>
          <a:prstGeom prst="rect">
            <a:avLst/>
          </a:prstGeom>
        </p:spPr>
      </p:pic>
      <p:pic>
        <p:nvPicPr>
          <p:cNvPr id="85" name="Picture 8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91" y="3223301"/>
            <a:ext cx="382546" cy="3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81" y="2492003"/>
            <a:ext cx="168942" cy="168942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263236" y="4851798"/>
            <a:ext cx="878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Strictly regulates in- and out-bound traffic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Virtual access via UW VPN and two-factor authentication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High performance systems with premier software</a:t>
            </a:r>
          </a:p>
        </p:txBody>
      </p:sp>
    </p:spTree>
    <p:extLst>
      <p:ext uri="{BB962C8B-B14F-4D97-AF65-F5344CB8AC3E}">
        <p14:creationId xmlns:p14="http://schemas.microsoft.com/office/powerpoint/2010/main" val="4023166245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UWDC Administration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066800"/>
            <a:ext cx="88392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Manages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Data agreements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File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Reporting </a:t>
            </a:r>
            <a:r>
              <a:rPr lang="en-US" sz="2400" dirty="0" smtClean="0"/>
              <a:t>requirements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1872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UWDC Administration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066800"/>
            <a:ext cx="88392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Manages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Data agreements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File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Reporting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Manages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Screens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Viability and contribution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DSA &amp; ethical </a:t>
            </a:r>
            <a:r>
              <a:rPr lang="en-US" sz="2400" dirty="0" smtClean="0"/>
              <a:t>commitment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5678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UWDC Administration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066800"/>
            <a:ext cx="88392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Manages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Data agreements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File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Reporting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Manages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Screens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Viability and contribution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DSA &amp; ethical commitment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Manages transfers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Uploads of programs/data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Downloads of output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43989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UWDC Administration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066800"/>
            <a:ext cx="88392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Manages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Data agreements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File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Reporting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Manages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Screens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Viability and contribution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DSA &amp; ethical commitment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Manages transfers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Uploads of programs/data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Downloads of output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2"/>
          <a:stretch/>
        </p:blipFill>
        <p:spPr>
          <a:xfrm>
            <a:off x="4545446" y="1103126"/>
            <a:ext cx="4123458" cy="3000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4491"/>
            <a:ext cx="4527550" cy="4537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99378" y="1282107"/>
            <a:ext cx="1208247" cy="184666"/>
          </a:xfrm>
          <a:prstGeom prst="rect">
            <a:avLst/>
          </a:prstGeom>
          <a:solidFill>
            <a:srgbClr val="F1F3F4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917B4C"/>
                </a:solidFill>
                <a:latin typeface="Encode Sans Normal" panose="02000000000000000000" pitchFamily="2" charset="0"/>
                <a:cs typeface="Arial" panose="020B0604020202020204" pitchFamily="34" charset="0"/>
              </a:rPr>
              <a:t>dcollab.uw.edu</a:t>
            </a:r>
            <a:endParaRPr lang="en-US" sz="1200" b="1" dirty="0">
              <a:solidFill>
                <a:srgbClr val="917B4C"/>
              </a:solidFill>
              <a:latin typeface="Encode Sans Norm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8413" y="1167274"/>
            <a:ext cx="1538287" cy="1382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32662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Early Adopters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Partnerships across campus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40862"/>
            <a:ext cx="6248400" cy="3812766"/>
          </a:xfrm>
          <a:prstGeom prst="rect">
            <a:avLst/>
          </a:prstGeom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Early Adopters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Partnerships across campus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40862"/>
            <a:ext cx="6248400" cy="38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28267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Steps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Lots of testing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Of technical features of enclave and system security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Of user experience 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Of computational power/capacity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Of administrative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Creation of analytic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Campus </a:t>
            </a:r>
            <a:r>
              <a:rPr lang="en-US" sz="2800" b="1" dirty="0"/>
              <a:t>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Seek additional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Develop training opportunities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the UWDC?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Motivated by several needs:</a:t>
            </a:r>
          </a:p>
          <a:p>
            <a:pPr lvl="1" eaLnBrk="1" hangingPunct="1"/>
            <a:r>
              <a:rPr lang="en-US" dirty="0" smtClean="0"/>
              <a:t>Expanding number and types of complex data</a:t>
            </a:r>
          </a:p>
          <a:p>
            <a:pPr lvl="1" eaLnBrk="1" hangingPunct="1"/>
            <a:r>
              <a:rPr lang="en-US" dirty="0"/>
              <a:t>Highly valuable but risky 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Acknowledgements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from STF, PHI, CSDE, &amp; </a:t>
            </a:r>
            <a:r>
              <a:rPr lang="en-US" dirty="0" err="1"/>
              <a:t>Urban@UW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Made possible by hard work of: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1C452-9E4A-444D-8BA8-DFB6FDC61F1E}"/>
              </a:ext>
            </a:extLst>
          </p:cNvPr>
          <p:cNvSpPr/>
          <p:nvPr/>
        </p:nvSpPr>
        <p:spPr>
          <a:xfrm>
            <a:off x="1117341" y="2590800"/>
            <a:ext cx="7137918" cy="41549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Meher Antia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Kyle Crowder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Sara Curran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Matt Dunbar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Nancy Garland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Matt Hall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Chris </a:t>
            </a:r>
            <a:r>
              <a:rPr lang="en-US" sz="2000" b="1" dirty="0">
                <a:solidFill>
                  <a:schemeClr val="bg1"/>
                </a:solidFill>
              </a:rPr>
              <a:t>Hess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Phil Hurvitz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Derek </a:t>
            </a:r>
            <a:r>
              <a:rPr lang="en-US" sz="2000" b="1" dirty="0">
                <a:solidFill>
                  <a:schemeClr val="bg1"/>
                </a:solidFill>
              </a:rPr>
              <a:t>Fulwiler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Alan 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Jeremy Pritchard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Matt </a:t>
            </a:r>
            <a:r>
              <a:rPr lang="en-US" sz="2000" b="1" dirty="0">
                <a:solidFill>
                  <a:schemeClr val="bg1"/>
                </a:solidFill>
              </a:rPr>
              <a:t>Weatherford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46682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600" b="1" dirty="0">
                <a:hlinkClick r:id="rId2"/>
              </a:rPr>
              <a:t>dcollab.uw.edu</a:t>
            </a:r>
            <a:endParaRPr lang="en-US" sz="3600" b="1" dirty="0"/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Time’s Up!</a:t>
            </a:r>
          </a:p>
        </p:txBody>
      </p:sp>
      <p:sp>
        <p:nvSpPr>
          <p:cNvPr id="25604" name="Rectangle 1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About your speaker:</a:t>
            </a:r>
          </a:p>
          <a:p>
            <a:pPr lvl="1" eaLnBrk="1" hangingPunct="1"/>
            <a:r>
              <a:rPr lang="en-US" sz="2400" b="1" dirty="0" smtClean="0"/>
              <a:t>Name: </a:t>
            </a:r>
            <a:r>
              <a:rPr lang="en-US" sz="2400" b="1" dirty="0" smtClean="0"/>
              <a:t>Matt Hall</a:t>
            </a:r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Company: </a:t>
            </a:r>
            <a:r>
              <a:rPr lang="en-US" sz="2400" b="1" dirty="0" smtClean="0"/>
              <a:t>CSDE @UW</a:t>
            </a:r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Tel: </a:t>
            </a:r>
            <a:r>
              <a:rPr lang="en-US" sz="2400" b="1" dirty="0" smtClean="0"/>
              <a:t>607-616-6687</a:t>
            </a:r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Email: </a:t>
            </a:r>
            <a:r>
              <a:rPr lang="en-US" sz="2400" b="1" dirty="0" smtClean="0"/>
              <a:t>hallmatt@uw.edu</a:t>
            </a:r>
            <a:endParaRPr lang="en-US" sz="2400" b="1" dirty="0" smtClean="0"/>
          </a:p>
        </p:txBody>
      </p:sp>
      <p:pic>
        <p:nvPicPr>
          <p:cNvPr id="25603" name="Picture 12" descr="stopwatc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9506">
            <a:off x="5791200" y="-14478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the UWDC?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Motivated by several needs:</a:t>
            </a:r>
          </a:p>
          <a:p>
            <a:pPr lvl="1" eaLnBrk="1" hangingPunct="1"/>
            <a:r>
              <a:rPr lang="en-US" dirty="0"/>
              <a:t>Expanding number and types of complex data</a:t>
            </a:r>
          </a:p>
          <a:p>
            <a:pPr lvl="1" eaLnBrk="1" hangingPunct="1"/>
            <a:r>
              <a:rPr lang="en-US" dirty="0"/>
              <a:t>Highly valuable but risky </a:t>
            </a:r>
          </a:p>
          <a:p>
            <a:pPr lvl="1" eaLnBrk="1" hangingPunct="1"/>
            <a:r>
              <a:rPr lang="en-US" dirty="0" smtClean="0"/>
              <a:t>Growing expectations for open access</a:t>
            </a:r>
          </a:p>
          <a:p>
            <a:pPr lvl="1" eaLnBrk="1" hangingPunct="1"/>
            <a:r>
              <a:rPr lang="en-US" dirty="0" smtClean="0"/>
              <a:t>Need for standardized protocols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 smtClean="0"/>
              <a:t>Critical infrastructure missing most at universities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UWDC Objectives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Provide infrastructure for sensitive data</a:t>
            </a:r>
          </a:p>
          <a:p>
            <a:pPr eaLnBrk="1" hangingPunct="1"/>
            <a:r>
              <a:rPr lang="en-US" dirty="0" smtClean="0"/>
              <a:t>Foster collaboration across campus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UWDC Objectives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Provide infrastructure for sensitive data</a:t>
            </a:r>
          </a:p>
          <a:p>
            <a:pPr eaLnBrk="1" hangingPunct="1"/>
            <a:r>
              <a:rPr lang="en-US" dirty="0"/>
              <a:t>Foster collaboration across </a:t>
            </a:r>
            <a:r>
              <a:rPr lang="en-US" dirty="0" smtClean="0"/>
              <a:t>campus</a:t>
            </a:r>
          </a:p>
          <a:p>
            <a:pPr eaLnBrk="1" hangingPunct="1"/>
            <a:r>
              <a:rPr lang="en-US" dirty="0" smtClean="0"/>
              <a:t>Equalize data accessibility </a:t>
            </a:r>
          </a:p>
          <a:p>
            <a:pPr eaLnBrk="1" hangingPunct="1"/>
            <a:r>
              <a:rPr lang="en-US" dirty="0" smtClean="0"/>
              <a:t>Enhance training</a:t>
            </a:r>
          </a:p>
          <a:p>
            <a:pPr eaLnBrk="1" hangingPunct="1"/>
            <a:r>
              <a:rPr lang="en-US" dirty="0" smtClean="0"/>
              <a:t>Facilitate data discovery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UWDC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600" dirty="0"/>
              <a:t>Mission to collaborate, supported by two critical infrastructures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Secure Computing System </a:t>
            </a: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Administrative </a:t>
            </a:r>
            <a:r>
              <a:rPr lang="en-US" dirty="0"/>
              <a:t>Management System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Encode Sans Normal" panose="02000000000000000000" pitchFamily="2" charset="0"/>
              </a:rPr>
              <a:t>UWDC Data Enclave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138210" y="2832277"/>
            <a:ext cx="1615" cy="558319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8619" y="4035836"/>
            <a:ext cx="188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Public Internet</a:t>
            </a:r>
          </a:p>
        </p:txBody>
      </p:sp>
      <p:pic>
        <p:nvPicPr>
          <p:cNvPr id="17" name="Picture 2" descr="Image result for cen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3" y="3429856"/>
            <a:ext cx="680477" cy="5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Encode Sans Normal" panose="02000000000000000000" pitchFamily="2" charset="0"/>
              </a:rPr>
              <a:t>UWDC Data Enclave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138210" y="2832277"/>
            <a:ext cx="1615" cy="558319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8619" y="4035836"/>
            <a:ext cx="188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Public Internet</a:t>
            </a:r>
          </a:p>
        </p:txBody>
      </p:sp>
      <p:pic>
        <p:nvPicPr>
          <p:cNvPr id="17" name="Picture 2" descr="Image result for cen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3" y="3429856"/>
            <a:ext cx="680477" cy="5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1895166" y="2520848"/>
            <a:ext cx="451904" cy="75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24" name="Picture 23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63" y="2258636"/>
            <a:ext cx="524424" cy="5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3546262" y="2520848"/>
            <a:ext cx="451904" cy="75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15578" b="10737"/>
          <a:stretch/>
        </p:blipFill>
        <p:spPr>
          <a:xfrm>
            <a:off x="4045179" y="1749424"/>
            <a:ext cx="2746146" cy="3069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98192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Encode Sans Normal" panose="02000000000000000000" pitchFamily="2" charset="0"/>
              </a:rPr>
              <a:t>UWDC Data Enclave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138210" y="2832277"/>
            <a:ext cx="1615" cy="558319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8619" y="4035836"/>
            <a:ext cx="188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Encode Sans Normal" panose="02000000000000000000" pitchFamily="2" charset="0"/>
              </a:rPr>
              <a:t>Public Internet</a:t>
            </a:r>
          </a:p>
        </p:txBody>
      </p:sp>
      <p:pic>
        <p:nvPicPr>
          <p:cNvPr id="17" name="Picture 2" descr="Image result for cen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3" y="3429856"/>
            <a:ext cx="680477" cy="5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33400" y="1676400"/>
            <a:ext cx="7991475" cy="32413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1899209"/>
            <a:ext cx="1000436" cy="89264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1895166" y="2520848"/>
            <a:ext cx="451904" cy="75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24" name="Picture 23" descr="https://datahub.csde.washington.edu/wp-content/uploads/2019/02/Da7D7r4XcAAWyDb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63" y="2258636"/>
            <a:ext cx="524424" cy="5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3546262" y="2520848"/>
            <a:ext cx="451904" cy="757"/>
          </a:xfrm>
          <a:prstGeom prst="straightConnector1">
            <a:avLst/>
          </a:prstGeom>
          <a:noFill/>
          <a:ln w="66675" cap="flat" cmpd="sng" algn="ctr">
            <a:solidFill>
              <a:srgbClr val="332A86"/>
            </a:solidFill>
            <a:prstDash val="solid"/>
            <a:tailEnd type="triangle" w="med" len="sm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15578" b="10737"/>
          <a:stretch/>
        </p:blipFill>
        <p:spPr>
          <a:xfrm>
            <a:off x="4045179" y="1749424"/>
            <a:ext cx="2746146" cy="3069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496170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423</Words>
  <Application>Microsoft Office PowerPoint</Application>
  <PresentationFormat>On-screen Show (4:3)</PresentationFormat>
  <Paragraphs>142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Encode Sans Normal</vt:lpstr>
      <vt:lpstr>1_Default Design</vt:lpstr>
      <vt:lpstr>UW Data Collaborative</vt:lpstr>
      <vt:lpstr>Why the UWDC?</vt:lpstr>
      <vt:lpstr>Why the UWDC?</vt:lpstr>
      <vt:lpstr>UWDC Objectives</vt:lpstr>
      <vt:lpstr>UWDC Objectives</vt:lpstr>
      <vt:lpstr>What is the UWDC</vt:lpstr>
      <vt:lpstr>UWDC Data Enclave</vt:lpstr>
      <vt:lpstr>UWDC Data Enclave</vt:lpstr>
      <vt:lpstr>UWDC Data Enclave</vt:lpstr>
      <vt:lpstr>UWDC Data Enclave</vt:lpstr>
      <vt:lpstr>UWDC Data Enclave</vt:lpstr>
      <vt:lpstr>UWDC Data Enclave</vt:lpstr>
      <vt:lpstr>UWDC Administration</vt:lpstr>
      <vt:lpstr>UWDC Administration</vt:lpstr>
      <vt:lpstr>UWDC Administration</vt:lpstr>
      <vt:lpstr>UWDC Administration</vt:lpstr>
      <vt:lpstr>Early Adopters</vt:lpstr>
      <vt:lpstr>Early Adopters</vt:lpstr>
      <vt:lpstr>Next Steps</vt:lpstr>
      <vt:lpstr>Acknowledgements</vt:lpstr>
      <vt:lpstr>Time’s Up!</vt:lpstr>
    </vt:vector>
  </TitlesOfParts>
  <Company>RR Donnelley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 Donnelley</dc:creator>
  <cp:lastModifiedBy>Matthew Hall</cp:lastModifiedBy>
  <cp:revision>27</cp:revision>
  <dcterms:created xsi:type="dcterms:W3CDTF">2010-02-23T00:58:46Z</dcterms:created>
  <dcterms:modified xsi:type="dcterms:W3CDTF">2019-05-13T20:57:21Z</dcterms:modified>
</cp:coreProperties>
</file>