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732" r:id="rId2"/>
    <p:sldMasterId id="2147483756" r:id="rId3"/>
  </p:sldMasterIdLst>
  <p:notesMasterIdLst>
    <p:notesMasterId r:id="rId25"/>
  </p:notesMasterIdLst>
  <p:sldIdLst>
    <p:sldId id="379" r:id="rId4"/>
    <p:sldId id="380" r:id="rId5"/>
    <p:sldId id="381" r:id="rId6"/>
    <p:sldId id="382" r:id="rId7"/>
    <p:sldId id="383" r:id="rId8"/>
    <p:sldId id="384" r:id="rId9"/>
    <p:sldId id="385" r:id="rId10"/>
    <p:sldId id="386" r:id="rId11"/>
    <p:sldId id="387" r:id="rId12"/>
    <p:sldId id="388" r:id="rId13"/>
    <p:sldId id="389" r:id="rId14"/>
    <p:sldId id="390" r:id="rId15"/>
    <p:sldId id="391" r:id="rId16"/>
    <p:sldId id="392" r:id="rId17"/>
    <p:sldId id="393" r:id="rId18"/>
    <p:sldId id="394" r:id="rId19"/>
    <p:sldId id="395" r:id="rId20"/>
    <p:sldId id="396" r:id="rId21"/>
    <p:sldId id="397" r:id="rId22"/>
    <p:sldId id="398" r:id="rId23"/>
    <p:sldId id="399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37" autoAdjust="0"/>
    <p:restoredTop sz="94676"/>
  </p:normalViewPr>
  <p:slideViewPr>
    <p:cSldViewPr>
      <p:cViewPr varScale="1">
        <p:scale>
          <a:sx n="109" d="100"/>
          <a:sy n="109" d="100"/>
        </p:scale>
        <p:origin x="1112" y="19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CA4D3-5603-4E7F-A7BB-26C226AEC5C3}" type="datetimeFigureOut">
              <a:rPr lang="en-US" smtClean="0"/>
              <a:t>5/21/19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D89D9-AB52-4193-919F-9761E2DE2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33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1295400" y="1295400"/>
            <a:ext cx="7467600" cy="17526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13323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124200"/>
            <a:ext cx="74676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CD515D-772E-4FB1-9B49-4A209D686C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400800"/>
            <a:ext cx="28575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90587"/>
      </p:ext>
    </p:extLst>
  </p:cSld>
  <p:clrMapOvr>
    <a:masterClrMapping/>
  </p:clrMapOvr>
  <p:transition advClick="0" advTm="1500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B45F04-F5EB-4E29-A8FD-0486B0E494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400800"/>
            <a:ext cx="28575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38156"/>
      </p:ext>
    </p:extLst>
  </p:cSld>
  <p:clrMapOvr>
    <a:masterClrMapping/>
  </p:clrMapOvr>
  <p:transition advClick="0" advTm="1500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43750" y="152400"/>
            <a:ext cx="184785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152400"/>
            <a:ext cx="539115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89BF96-73EA-4A17-8496-669A1E8344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400800"/>
            <a:ext cx="28575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31362"/>
      </p:ext>
    </p:extLst>
  </p:cSld>
  <p:clrMapOvr>
    <a:masterClrMapping/>
  </p:clrMapOvr>
  <p:transition advClick="0" advTm="15000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1295400" y="1295400"/>
            <a:ext cx="7467600" cy="17526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13323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124200"/>
            <a:ext cx="74676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60115550"/>
      </p:ext>
    </p:extLst>
  </p:cSld>
  <p:clrMapOvr>
    <a:masterClrMapping/>
  </p:clrMapOvr>
  <p:transition advClick="0" advTm="15000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2151240"/>
      </p:ext>
    </p:extLst>
  </p:cSld>
  <p:clrMapOvr>
    <a:masterClrMapping/>
  </p:clrMapOvr>
  <p:transition advClick="0" advTm="15000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4361520"/>
      </p:ext>
    </p:extLst>
  </p:cSld>
  <p:clrMapOvr>
    <a:masterClrMapping/>
  </p:clrMapOvr>
  <p:transition advClick="0" advTm="15000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447800"/>
            <a:ext cx="36195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1447800"/>
            <a:ext cx="36195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1774108"/>
      </p:ext>
    </p:extLst>
  </p:cSld>
  <p:clrMapOvr>
    <a:masterClrMapping/>
  </p:clrMapOvr>
  <p:transition advClick="0" advTm="15000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7440843"/>
      </p:ext>
    </p:extLst>
  </p:cSld>
  <p:clrMapOvr>
    <a:masterClrMapping/>
  </p:clrMapOvr>
  <p:transition advClick="0" advTm="15000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0986828"/>
      </p:ext>
    </p:extLst>
  </p:cSld>
  <p:clrMapOvr>
    <a:masterClrMapping/>
  </p:clrMapOvr>
  <p:transition advClick="0" advTm="15000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457844"/>
      </p:ext>
    </p:extLst>
  </p:cSld>
  <p:clrMapOvr>
    <a:masterClrMapping/>
  </p:clrMapOvr>
  <p:transition advClick="0" advTm="15000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8978595"/>
      </p:ext>
    </p:extLst>
  </p:cSld>
  <p:clrMapOvr>
    <a:masterClrMapping/>
  </p:clrMapOvr>
  <p:transition advClick="0" advTm="15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EC2495-44D0-4CF2-B0ED-4A85EBD22F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400800"/>
            <a:ext cx="28575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82852"/>
      </p:ext>
    </p:extLst>
  </p:cSld>
  <p:clrMapOvr>
    <a:masterClrMapping/>
  </p:clrMapOvr>
  <p:transition advClick="0" advTm="15000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4263332"/>
      </p:ext>
    </p:extLst>
  </p:cSld>
  <p:clrMapOvr>
    <a:masterClrMapping/>
  </p:clrMapOvr>
  <p:transition advClick="0" advTm="15000"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190830"/>
      </p:ext>
    </p:extLst>
  </p:cSld>
  <p:clrMapOvr>
    <a:masterClrMapping/>
  </p:clrMapOvr>
  <p:transition advClick="0" advTm="15000"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43750" y="152400"/>
            <a:ext cx="184785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152400"/>
            <a:ext cx="539115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2552343"/>
      </p:ext>
    </p:extLst>
  </p:cSld>
  <p:clrMapOvr>
    <a:masterClrMapping/>
  </p:clrMapOvr>
  <p:transition advClick="0" advTm="15000"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B6D8-9688-4684-9849-EE41D7EDED8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2C87-33CD-48FD-91FD-48F6731E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18818"/>
      </p:ext>
    </p:extLst>
  </p:cSld>
  <p:clrMapOvr>
    <a:masterClrMapping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B6D8-9688-4684-9849-EE41D7EDED8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2C87-33CD-48FD-91FD-48F6731E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15321"/>
      </p:ext>
    </p:extLst>
  </p:cSld>
  <p:clrMapOvr>
    <a:masterClrMapping/>
  </p:clrMapOvr>
  <p:transition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B6D8-9688-4684-9849-EE41D7EDED8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2C87-33CD-48FD-91FD-48F6731E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902876"/>
      </p:ext>
    </p:extLst>
  </p:cSld>
  <p:clrMapOvr>
    <a:masterClrMapping/>
  </p:clrMapOvr>
  <p:transition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B6D8-9688-4684-9849-EE41D7EDED8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2C87-33CD-48FD-91FD-48F6731E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647286"/>
      </p:ext>
    </p:extLst>
  </p:cSld>
  <p:clrMapOvr>
    <a:masterClrMapping/>
  </p:clrMapOvr>
  <p:transition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B6D8-9688-4684-9849-EE41D7EDED8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2C87-33CD-48FD-91FD-48F6731E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71351"/>
      </p:ext>
    </p:extLst>
  </p:cSld>
  <p:clrMapOvr>
    <a:masterClrMapping/>
  </p:clrMapOvr>
  <p:transition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B6D8-9688-4684-9849-EE41D7EDED8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2C87-33CD-48FD-91FD-48F6731E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98465"/>
      </p:ext>
    </p:extLst>
  </p:cSld>
  <p:clrMapOvr>
    <a:masterClrMapping/>
  </p:clrMapOvr>
  <p:transition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B6D8-9688-4684-9849-EE41D7EDED8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2C87-33CD-48FD-91FD-48F6731E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061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4ACB8A-08C2-4344-A548-846E9A80B9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400800"/>
            <a:ext cx="28575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496704"/>
      </p:ext>
    </p:extLst>
  </p:cSld>
  <p:clrMapOvr>
    <a:masterClrMapping/>
  </p:clrMapOvr>
  <p:transition advClick="0" advTm="15000"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B6D8-9688-4684-9849-EE41D7EDED8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2C87-33CD-48FD-91FD-48F6731E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6971"/>
      </p:ext>
    </p:extLst>
  </p:cSld>
  <p:clrMapOvr>
    <a:masterClrMapping/>
  </p:clrMapOvr>
  <p:transition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B6D8-9688-4684-9849-EE41D7EDED8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2C87-33CD-48FD-91FD-48F6731E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439892"/>
      </p:ext>
    </p:extLst>
  </p:cSld>
  <p:clrMapOvr>
    <a:masterClrMapping/>
  </p:clrMapOvr>
  <p:transition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B6D8-9688-4684-9849-EE41D7EDED8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2C87-33CD-48FD-91FD-48F6731E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16492"/>
      </p:ext>
    </p:extLst>
  </p:cSld>
  <p:clrMapOvr>
    <a:masterClrMapping/>
  </p:clrMapOvr>
  <p:transition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B6D8-9688-4684-9849-EE41D7EDED8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2C87-33CD-48FD-91FD-48F6731E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349344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447800"/>
            <a:ext cx="36195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1447800"/>
            <a:ext cx="36195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3463A3-ED02-4A26-A54E-FD0C2F77C8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400800"/>
            <a:ext cx="28575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17234"/>
      </p:ext>
    </p:extLst>
  </p:cSld>
  <p:clrMapOvr>
    <a:masterClrMapping/>
  </p:clrMapOvr>
  <p:transition advClick="0" advTm="1500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C743F8-B92F-43F2-AE1E-5271661BCB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400800"/>
            <a:ext cx="28575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613410"/>
      </p:ext>
    </p:extLst>
  </p:cSld>
  <p:clrMapOvr>
    <a:masterClrMapping/>
  </p:clrMapOvr>
  <p:transition advClick="0" advTm="1500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1F5CC2-90EB-4E26-8474-984FBC3CB0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400800"/>
            <a:ext cx="28575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03329"/>
      </p:ext>
    </p:extLst>
  </p:cSld>
  <p:clrMapOvr>
    <a:masterClrMapping/>
  </p:clrMapOvr>
  <p:transition advClick="0" advTm="1500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57EA42-2D44-45DE-8C1C-21E23ECF24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400800"/>
            <a:ext cx="28575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52235"/>
      </p:ext>
    </p:extLst>
  </p:cSld>
  <p:clrMapOvr>
    <a:masterClrMapping/>
  </p:clrMapOvr>
  <p:transition advClick="0" advTm="1500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7A6349-8812-4780-A671-5A35B84775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400800"/>
            <a:ext cx="28575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25394"/>
      </p:ext>
    </p:extLst>
  </p:cSld>
  <p:clrMapOvr>
    <a:masterClrMapping/>
  </p:clrMapOvr>
  <p:transition advClick="0" advTm="1500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E84A46-A017-4E28-8903-0C192E312A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400800"/>
            <a:ext cx="28575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352853"/>
      </p:ext>
    </p:extLst>
  </p:cSld>
  <p:clrMapOvr>
    <a:masterClrMapping/>
  </p:clrMapOvr>
  <p:transition advClick="0" advTm="1500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2" descr="electrodesdark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8839200" cy="115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447800"/>
            <a:ext cx="88392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6224241"/>
            <a:ext cx="4754890" cy="63093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7367552" y="6161087"/>
            <a:ext cx="1776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Encode Sans Normal" panose="02000000000000000000" pitchFamily="2" charset="0"/>
              </a:rPr>
              <a:t>2018 GIS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Encode Sans Normal" panose="02000000000000000000" pitchFamily="2" charset="0"/>
              </a:rPr>
              <a:t>SYMPOSIUM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CD515D-772E-4FB1-9B49-4A209D686C6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400800"/>
            <a:ext cx="2857500" cy="3619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ransition advClick="0" advTm="15000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2" descr="electrodesdark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8839200" cy="115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447800"/>
            <a:ext cx="88392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6224241"/>
            <a:ext cx="4754890" cy="63093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7367552" y="6161087"/>
            <a:ext cx="1776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Encode Sans Normal" panose="02000000000000000000" pitchFamily="2" charset="0"/>
              </a:rPr>
              <a:t>2018 GIS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Encode Sans Normal" panose="02000000000000000000" pitchFamily="2" charset="0"/>
              </a:rPr>
              <a:t>SYMPOSIUM</a:t>
            </a:r>
          </a:p>
        </p:txBody>
      </p:sp>
    </p:spTree>
    <p:extLst>
      <p:ext uri="{BB962C8B-B14F-4D97-AF65-F5344CB8AC3E}">
        <p14:creationId xmlns:p14="http://schemas.microsoft.com/office/powerpoint/2010/main" val="915791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advClick="0" advTm="15000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8B6D8-9688-4684-9849-EE41D7EDED8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12C87-33CD-48FD-91FD-48F6731EE8D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2" descr="electrodesdark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6224241"/>
            <a:ext cx="4754890" cy="63093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7367552" y="6161087"/>
            <a:ext cx="1776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Encode Sans Normal" panose="02000000000000000000" pitchFamily="2" charset="0"/>
              </a:rPr>
              <a:t>2018 GIS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Encode Sans Normal" panose="02000000000000000000" pitchFamily="2" charset="0"/>
              </a:rPr>
              <a:t>SYMPOSIUM</a:t>
            </a:r>
          </a:p>
        </p:txBody>
      </p:sp>
    </p:spTree>
    <p:extLst>
      <p:ext uri="{BB962C8B-B14F-4D97-AF65-F5344CB8AC3E}">
        <p14:creationId xmlns:p14="http://schemas.microsoft.com/office/powerpoint/2010/main" val="1190172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wipe dir="r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676400"/>
            <a:ext cx="7467600" cy="1447800"/>
          </a:xfrm>
        </p:spPr>
        <p:txBody>
          <a:bodyPr/>
          <a:lstStyle/>
          <a:p>
            <a:r>
              <a:rPr lang="en-US" dirty="0"/>
              <a:t>Disrupting Gentrification:</a:t>
            </a:r>
            <a:br>
              <a:rPr lang="en-US" dirty="0"/>
            </a:br>
            <a:r>
              <a:rPr lang="en-US" sz="3800" dirty="0"/>
              <a:t>Tacoma Community Land Trust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Michael Monroe</a:t>
            </a:r>
          </a:p>
          <a:p>
            <a:r>
              <a:rPr lang="en-US" dirty="0"/>
              <a:t>RE: 370 Data Modeling</a:t>
            </a:r>
          </a:p>
          <a:p>
            <a:r>
              <a:rPr lang="en-US" dirty="0"/>
              <a:t>Final Project</a:t>
            </a:r>
          </a:p>
        </p:txBody>
      </p:sp>
    </p:spTree>
    <p:extLst>
      <p:ext uri="{BB962C8B-B14F-4D97-AF65-F5344CB8AC3E}">
        <p14:creationId xmlns:p14="http://schemas.microsoft.com/office/powerpoint/2010/main" val="4108749702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Proximity to Superfund Sites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17459BB-7331-DC46-AAB0-ED65D1D671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775980"/>
            <a:ext cx="5067298" cy="3915640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A2C502-6AF1-0D40-B30D-82451BD57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72100" y="1775980"/>
            <a:ext cx="3619500" cy="4243820"/>
          </a:xfrm>
        </p:spPr>
        <p:txBody>
          <a:bodyPr/>
          <a:lstStyle/>
          <a:p>
            <a:r>
              <a:rPr lang="en-US" dirty="0"/>
              <a:t>Dark green furthest from superfund sites</a:t>
            </a:r>
          </a:p>
          <a:p>
            <a:r>
              <a:rPr lang="en-US" dirty="0"/>
              <a:t>Low scoring areas in Port of Tacoma and heavy industrial sectors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05310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Median Home Value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17459BB-7331-DC46-AAB0-ED65D1D671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775980"/>
            <a:ext cx="5067300" cy="3915640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A2C502-6AF1-0D40-B30D-82451BD57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72100" y="1775980"/>
            <a:ext cx="3619500" cy="4243820"/>
          </a:xfrm>
        </p:spPr>
        <p:txBody>
          <a:bodyPr/>
          <a:lstStyle/>
          <a:p>
            <a:r>
              <a:rPr lang="en-US" dirty="0"/>
              <a:t>High values near water</a:t>
            </a:r>
          </a:p>
          <a:p>
            <a:r>
              <a:rPr lang="en-US" dirty="0"/>
              <a:t>Limited variance in value in central areas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73705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Crime Index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17459BB-7331-DC46-AAB0-ED65D1D671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775980"/>
            <a:ext cx="5067298" cy="3915640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A2C502-6AF1-0D40-B30D-82451BD57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72100" y="1775980"/>
            <a:ext cx="3619500" cy="4243820"/>
          </a:xfrm>
        </p:spPr>
        <p:txBody>
          <a:bodyPr/>
          <a:lstStyle/>
          <a:p>
            <a:r>
              <a:rPr lang="en-US" dirty="0"/>
              <a:t>Lowest crime in dark green</a:t>
            </a:r>
          </a:p>
          <a:p>
            <a:r>
              <a:rPr lang="en-US" dirty="0"/>
              <a:t>National average crime index is 100</a:t>
            </a:r>
          </a:p>
          <a:p>
            <a:r>
              <a:rPr lang="en-US" dirty="0"/>
              <a:t>Some areas score 400+ or 3 times as much crime as the national average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304983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Educational Attainment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17459BB-7331-DC46-AAB0-ED65D1D671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775980"/>
            <a:ext cx="5067298" cy="3915640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A2C502-6AF1-0D40-B30D-82451BD57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72100" y="1775980"/>
            <a:ext cx="3619500" cy="4243820"/>
          </a:xfrm>
        </p:spPr>
        <p:txBody>
          <a:bodyPr/>
          <a:lstStyle/>
          <a:p>
            <a:r>
              <a:rPr lang="en-US" dirty="0"/>
              <a:t>Education operationalized as percentage of population with Bachelors degree or higher</a:t>
            </a:r>
          </a:p>
          <a:p>
            <a:r>
              <a:rPr lang="en-US" dirty="0"/>
              <a:t>Highest scores in wealthiest areas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170044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Percentage Renter Occupied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17459BB-7331-DC46-AAB0-ED65D1D671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775980"/>
            <a:ext cx="5067298" cy="3915640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A2C502-6AF1-0D40-B30D-82451BD57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72100" y="1775980"/>
            <a:ext cx="3619500" cy="4243820"/>
          </a:xfrm>
        </p:spPr>
        <p:txBody>
          <a:bodyPr/>
          <a:lstStyle/>
          <a:p>
            <a:r>
              <a:rPr lang="en-US" dirty="0"/>
              <a:t>Lowest percentage of renters near water</a:t>
            </a:r>
          </a:p>
          <a:p>
            <a:r>
              <a:rPr lang="en-US" dirty="0"/>
              <a:t>Higher percentage of renters near TCC / UPS and Hilltop neighborhood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195268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Suitability Model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B7DD1B37-73A7-2741-BB0C-59AB954EB7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917" y="1825625"/>
            <a:ext cx="5630166" cy="4351338"/>
          </a:xfrm>
        </p:spPr>
      </p:pic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192032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Suitability Model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BD50C05-314C-5441-BBAC-DDCEBFE756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917" y="1825625"/>
            <a:ext cx="5630166" cy="4351338"/>
          </a:xfrm>
        </p:spPr>
      </p:pic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80587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Site 1: North Central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5063A5D-8A14-184E-8431-9FFCF578A1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" y="1094377"/>
            <a:ext cx="6309360" cy="4875415"/>
          </a:xfrm>
        </p:spPr>
      </p:pic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028184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Site 2: Southeast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369ABE8-FAA8-B543-9336-CB18952E88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" y="1094377"/>
            <a:ext cx="6309360" cy="4875415"/>
          </a:xfrm>
        </p:spPr>
      </p:pic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910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Site 3: North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625E1CDF-E896-F541-8336-CA4706E49A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" y="1094377"/>
            <a:ext cx="6309360" cy="4875415"/>
          </a:xfrm>
        </p:spPr>
      </p:pic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29682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Community Land Trusts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8E22E0-8FDF-EE46-92F8-5BD26E537D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44700"/>
            <a:ext cx="5067300" cy="337820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DDA41-BD68-1F42-9195-0877A7BC25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51481" y="2044700"/>
            <a:ext cx="3619500" cy="4572000"/>
          </a:xfrm>
        </p:spPr>
        <p:txBody>
          <a:bodyPr/>
          <a:lstStyle/>
          <a:p>
            <a:r>
              <a:rPr lang="en-US" sz="2400" dirty="0"/>
              <a:t>Nonprofit community organization</a:t>
            </a:r>
          </a:p>
          <a:p>
            <a:r>
              <a:rPr lang="en-US" sz="2400" dirty="0"/>
              <a:t>Homeownership opportunities for low-income people</a:t>
            </a:r>
          </a:p>
          <a:p>
            <a:r>
              <a:rPr lang="en-US" sz="2400" dirty="0"/>
              <a:t>Homes stay affordable in perpetuity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99682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Future Improvements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Access to Healthy Foods</a:t>
            </a:r>
          </a:p>
          <a:p>
            <a:pPr eaLnBrk="1" hangingPunct="1"/>
            <a:r>
              <a:rPr lang="en-US" dirty="0"/>
              <a:t>Exclude Upper Threshold of Home Values</a:t>
            </a:r>
          </a:p>
          <a:p>
            <a:pPr eaLnBrk="1" hangingPunct="1"/>
            <a:r>
              <a:rPr lang="en-US" dirty="0"/>
              <a:t>Interview more community stakeholders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4415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/>
              <a:t>Time’s Up!</a:t>
            </a:r>
          </a:p>
        </p:txBody>
      </p:sp>
      <p:sp>
        <p:nvSpPr>
          <p:cNvPr id="25604" name="Rectangle 15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b="1" dirty="0"/>
              <a:t>About your speaker:</a:t>
            </a:r>
          </a:p>
          <a:p>
            <a:pPr lvl="1" eaLnBrk="1" hangingPunct="1"/>
            <a:r>
              <a:rPr lang="en-US" sz="2400" b="1" dirty="0"/>
              <a:t>Name: Michael Monroe</a:t>
            </a:r>
          </a:p>
          <a:p>
            <a:pPr lvl="1" eaLnBrk="1" hangingPunct="1"/>
            <a:r>
              <a:rPr lang="en-US" sz="2400" b="1" dirty="0"/>
              <a:t>Company: </a:t>
            </a:r>
            <a:r>
              <a:rPr lang="en-US" sz="2400" b="1" dirty="0" err="1"/>
              <a:t>Bromik</a:t>
            </a:r>
            <a:r>
              <a:rPr lang="en-US" sz="2400" b="1" dirty="0"/>
              <a:t> Design &amp; Build</a:t>
            </a:r>
          </a:p>
          <a:p>
            <a:pPr lvl="1" eaLnBrk="1" hangingPunct="1"/>
            <a:r>
              <a:rPr lang="en-US" sz="2400" b="1" dirty="0"/>
              <a:t>Tel: (206) 795-8686</a:t>
            </a:r>
          </a:p>
          <a:p>
            <a:pPr lvl="1" eaLnBrk="1" hangingPunct="1"/>
            <a:r>
              <a:rPr lang="en-US" sz="2400" b="1" dirty="0"/>
              <a:t>Email: </a:t>
            </a:r>
            <a:r>
              <a:rPr lang="en-US" sz="2400" b="1" dirty="0" err="1"/>
              <a:t>mmonro@uw.edu</a:t>
            </a:r>
            <a:r>
              <a:rPr lang="en-US" sz="2400" b="1" dirty="0"/>
              <a:t> </a:t>
            </a:r>
          </a:p>
          <a:p>
            <a:pPr lvl="1" eaLnBrk="1" hangingPunct="1"/>
            <a:r>
              <a:rPr lang="en-US" sz="2400" b="1" dirty="0"/>
              <a:t>Social Media: Call / Email</a:t>
            </a:r>
          </a:p>
          <a:p>
            <a:pPr lvl="1" eaLnBrk="1" hangingPunct="1"/>
            <a:r>
              <a:rPr lang="en-US" sz="2400" b="1" dirty="0"/>
              <a:t>Quick bio: Michael is a Junior in the Community Environment &amp; Planning Major and is also the Director of Operations for </a:t>
            </a:r>
            <a:r>
              <a:rPr lang="en-US" sz="2400" b="1" dirty="0" err="1"/>
              <a:t>Bromik</a:t>
            </a:r>
            <a:r>
              <a:rPr lang="en-US" sz="2400" b="1" dirty="0"/>
              <a:t> Design &amp; Build in Kirkland. After he graduates Michael aims to help create an affordable housing nonprofit in Tacoma.</a:t>
            </a:r>
            <a:endParaRPr lang="en-US" sz="2400" dirty="0"/>
          </a:p>
        </p:txBody>
      </p:sp>
      <p:pic>
        <p:nvPicPr>
          <p:cNvPr id="25603" name="Picture 12" descr="stopwatch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89506">
            <a:off x="5791200" y="-14478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7572546"/>
      </p:ext>
    </p:extLst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Community Land Trusts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8E22E0-8FDF-EE46-92F8-5BD26E537D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44700"/>
            <a:ext cx="5067300" cy="337820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DDA41-BD68-1F42-9195-0877A7BC25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51481" y="2044700"/>
            <a:ext cx="3619500" cy="4572000"/>
          </a:xfrm>
        </p:spPr>
        <p:txBody>
          <a:bodyPr/>
          <a:lstStyle/>
          <a:p>
            <a:r>
              <a:rPr lang="en-US" sz="2400" dirty="0"/>
              <a:t>Nonprofit community organization</a:t>
            </a:r>
          </a:p>
          <a:p>
            <a:r>
              <a:rPr lang="en-US" sz="2400" dirty="0"/>
              <a:t>Homeownership opportunities for low-income people</a:t>
            </a:r>
          </a:p>
          <a:p>
            <a:r>
              <a:rPr lang="en-US" sz="2400" dirty="0"/>
              <a:t>Homes stay affordable in perpetuity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75344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Community Land Trusts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8E22E0-8FDF-EE46-92F8-5BD26E537D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44700"/>
            <a:ext cx="5067300" cy="337820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DDA41-BD68-1F42-9195-0877A7BC25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51481" y="2044700"/>
            <a:ext cx="3619500" cy="4572000"/>
          </a:xfrm>
        </p:spPr>
        <p:txBody>
          <a:bodyPr/>
          <a:lstStyle/>
          <a:p>
            <a:r>
              <a:rPr lang="en-US" sz="2400" dirty="0"/>
              <a:t>Nonprofit community organization</a:t>
            </a:r>
          </a:p>
          <a:p>
            <a:r>
              <a:rPr lang="en-US" sz="2400" dirty="0"/>
              <a:t>Homeownership opportunities for low-income people</a:t>
            </a:r>
          </a:p>
          <a:p>
            <a:r>
              <a:rPr lang="en-US" sz="2400" dirty="0"/>
              <a:t>Homes stay affordable in perpetuity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18332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City of Tacoma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17459BB-7331-DC46-AAB0-ED65D1D671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775980"/>
            <a:ext cx="5067298" cy="3915639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A2C502-6AF1-0D40-B30D-82451BD57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72100" y="1775980"/>
            <a:ext cx="3619500" cy="4243820"/>
          </a:xfrm>
        </p:spPr>
        <p:txBody>
          <a:bodyPr/>
          <a:lstStyle/>
          <a:p>
            <a:r>
              <a:rPr lang="en-US" sz="2200" dirty="0"/>
              <a:t>Population: 211,277</a:t>
            </a:r>
          </a:p>
          <a:p>
            <a:r>
              <a:rPr lang="en-US" sz="2200" dirty="0"/>
              <a:t>Median Income: $53,553</a:t>
            </a:r>
          </a:p>
          <a:p>
            <a:r>
              <a:rPr lang="en-US" sz="2200" dirty="0"/>
              <a:t>Racial Demographics:</a:t>
            </a:r>
          </a:p>
          <a:p>
            <a:pPr lvl="1"/>
            <a:r>
              <a:rPr lang="en-US" sz="1800" dirty="0"/>
              <a:t>African American: 10.1%</a:t>
            </a:r>
          </a:p>
          <a:p>
            <a:pPr lvl="1"/>
            <a:r>
              <a:rPr lang="en-US" sz="1800" dirty="0"/>
              <a:t>Asian: 9.1%</a:t>
            </a:r>
          </a:p>
          <a:p>
            <a:pPr lvl="1"/>
            <a:r>
              <a:rPr lang="en-US" sz="1800" dirty="0"/>
              <a:t>Hispanic or Latino: 11.3%</a:t>
            </a:r>
          </a:p>
          <a:p>
            <a:pPr lvl="1"/>
            <a:r>
              <a:rPr lang="en-US" sz="1800" dirty="0"/>
              <a:t>White: 59.7%</a:t>
            </a:r>
            <a:endParaRPr lang="en-US" sz="2200" dirty="0"/>
          </a:p>
          <a:p>
            <a:r>
              <a:rPr lang="en-US" sz="2200" dirty="0"/>
              <a:t>Avg. Commute: 27 mins</a:t>
            </a:r>
          </a:p>
          <a:p>
            <a:endParaRPr lang="en-US" sz="2200" dirty="0"/>
          </a:p>
          <a:p>
            <a:endParaRPr lang="en-US" sz="2200" dirty="0"/>
          </a:p>
          <a:p>
            <a:pPr marL="0" indent="0">
              <a:buNone/>
            </a:pPr>
            <a:r>
              <a:rPr lang="en-US" sz="1200" dirty="0"/>
              <a:t>Source: </a:t>
            </a:r>
            <a:r>
              <a:rPr lang="en-US" sz="1200" dirty="0" err="1"/>
              <a:t>Census.gov</a:t>
            </a:r>
            <a:r>
              <a:rPr lang="en-US" sz="1200" dirty="0"/>
              <a:t> Quick Facts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10670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Layers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17459BB-7331-DC46-AAB0-ED65D1D671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775980"/>
            <a:ext cx="5067298" cy="3915640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A2C502-6AF1-0D40-B30D-82451BD57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72100" y="1775980"/>
            <a:ext cx="3619500" cy="4243820"/>
          </a:xfrm>
        </p:spPr>
        <p:txBody>
          <a:bodyPr/>
          <a:lstStyle/>
          <a:p>
            <a:pPr eaLnBrk="1" hangingPunct="1"/>
            <a:r>
              <a:rPr lang="en-US" dirty="0"/>
              <a:t>Proximity to Superfund sites</a:t>
            </a:r>
          </a:p>
          <a:p>
            <a:pPr eaLnBrk="1" hangingPunct="1"/>
            <a:r>
              <a:rPr lang="en-US" dirty="0"/>
              <a:t>Median Home Value</a:t>
            </a:r>
          </a:p>
          <a:p>
            <a:pPr eaLnBrk="1" hangingPunct="1"/>
            <a:r>
              <a:rPr lang="en-US" dirty="0"/>
              <a:t>Crime Index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160113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Layers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17459BB-7331-DC46-AAB0-ED65D1D671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775980"/>
            <a:ext cx="5067298" cy="3915640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A2C502-6AF1-0D40-B30D-82451BD57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72100" y="1775980"/>
            <a:ext cx="3619500" cy="4243820"/>
          </a:xfrm>
        </p:spPr>
        <p:txBody>
          <a:bodyPr/>
          <a:lstStyle/>
          <a:p>
            <a:pPr eaLnBrk="1" hangingPunct="1"/>
            <a:r>
              <a:rPr lang="en-US" dirty="0"/>
              <a:t>Educational Attainment</a:t>
            </a:r>
          </a:p>
          <a:p>
            <a:pPr eaLnBrk="1" hangingPunct="1"/>
            <a:r>
              <a:rPr lang="en-US" dirty="0"/>
              <a:t>Percentage Renter Occupied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233202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Methods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17459BB-7331-DC46-AAB0-ED65D1D671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775980"/>
            <a:ext cx="5067298" cy="3915639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A2C502-6AF1-0D40-B30D-82451BD57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58653" y="1775980"/>
            <a:ext cx="3619500" cy="4243820"/>
          </a:xfrm>
        </p:spPr>
        <p:txBody>
          <a:bodyPr/>
          <a:lstStyle/>
          <a:p>
            <a:r>
              <a:rPr lang="en-US" sz="2200" dirty="0"/>
              <a:t>Data at Block Group</a:t>
            </a:r>
            <a:endParaRPr lang="en-US" sz="2000" dirty="0"/>
          </a:p>
          <a:p>
            <a:r>
              <a:rPr lang="en-US" sz="2200" dirty="0"/>
              <a:t>Layer for each dataset</a:t>
            </a:r>
          </a:p>
          <a:p>
            <a:r>
              <a:rPr lang="en-US" sz="2200" dirty="0"/>
              <a:t>Layers converted to raster images </a:t>
            </a:r>
          </a:p>
          <a:p>
            <a:r>
              <a:rPr lang="en-US" sz="2200" dirty="0"/>
              <a:t>Raster layers transformed to common scale (1 – 10)</a:t>
            </a:r>
          </a:p>
          <a:p>
            <a:r>
              <a:rPr lang="en-US" sz="2200" dirty="0" err="1"/>
              <a:t>Rasters</a:t>
            </a:r>
            <a:r>
              <a:rPr lang="en-US" sz="2200" dirty="0"/>
              <a:t> combined with equal </a:t>
            </a:r>
            <a:r>
              <a:rPr lang="en-US" sz="2200"/>
              <a:t>weight   </a:t>
            </a:r>
          </a:p>
          <a:p>
            <a:pPr lvl="1"/>
            <a:r>
              <a:rPr lang="en-US" sz="1800"/>
              <a:t>(</a:t>
            </a:r>
            <a:r>
              <a:rPr lang="en-US" sz="1800" dirty="0"/>
              <a:t>Weighted Sum)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101818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Methods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17459BB-7331-DC46-AAB0-ED65D1D671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775980"/>
            <a:ext cx="5067298" cy="3915639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A2C502-6AF1-0D40-B30D-82451BD57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58653" y="1775980"/>
            <a:ext cx="3619500" cy="4243820"/>
          </a:xfrm>
        </p:spPr>
        <p:txBody>
          <a:bodyPr/>
          <a:lstStyle/>
          <a:p>
            <a:r>
              <a:rPr lang="en-US" sz="2200" dirty="0"/>
              <a:t>Data at Block Group</a:t>
            </a:r>
            <a:endParaRPr lang="en-US" sz="2000" dirty="0"/>
          </a:p>
          <a:p>
            <a:r>
              <a:rPr lang="en-US" sz="2200" dirty="0"/>
              <a:t>Layer for each dataset</a:t>
            </a:r>
          </a:p>
          <a:p>
            <a:r>
              <a:rPr lang="en-US" sz="2200" dirty="0"/>
              <a:t>Layers converted to raster images </a:t>
            </a:r>
          </a:p>
          <a:p>
            <a:r>
              <a:rPr lang="en-US" sz="2200" dirty="0"/>
              <a:t>Raster layers transformed to common scale (1 – 10)</a:t>
            </a:r>
          </a:p>
          <a:p>
            <a:r>
              <a:rPr lang="en-US" sz="2200" dirty="0" err="1"/>
              <a:t>Rasters</a:t>
            </a:r>
            <a:r>
              <a:rPr lang="en-US" sz="2200" dirty="0"/>
              <a:t> combined with equal weight </a:t>
            </a:r>
          </a:p>
          <a:p>
            <a:pPr lvl="1"/>
            <a:r>
              <a:rPr lang="en-US" sz="1800" dirty="0"/>
              <a:t>(Weighted Sum)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08343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3333</TotalTime>
  <Words>404</Words>
  <Application>Microsoft Macintosh PowerPoint</Application>
  <PresentationFormat>On-screen Show (4:3)</PresentationFormat>
  <Paragraphs>82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Encode Sans Normal</vt:lpstr>
      <vt:lpstr>1_Default Design</vt:lpstr>
      <vt:lpstr>2_Default Design</vt:lpstr>
      <vt:lpstr>Office Theme</vt:lpstr>
      <vt:lpstr>Disrupting Gentrification: Tacoma Community Land Trust</vt:lpstr>
      <vt:lpstr>Community Land Trusts</vt:lpstr>
      <vt:lpstr>Community Land Trusts</vt:lpstr>
      <vt:lpstr>Community Land Trusts</vt:lpstr>
      <vt:lpstr>City of Tacoma</vt:lpstr>
      <vt:lpstr>Layers</vt:lpstr>
      <vt:lpstr>Layers</vt:lpstr>
      <vt:lpstr>Methods</vt:lpstr>
      <vt:lpstr>Methods</vt:lpstr>
      <vt:lpstr>Proximity to Superfund Sites</vt:lpstr>
      <vt:lpstr>Median Home Value</vt:lpstr>
      <vt:lpstr>Crime Index</vt:lpstr>
      <vt:lpstr>Educational Attainment</vt:lpstr>
      <vt:lpstr>Percentage Renter Occupied</vt:lpstr>
      <vt:lpstr>Suitability Model</vt:lpstr>
      <vt:lpstr>Suitability Model</vt:lpstr>
      <vt:lpstr>Site 1: North Central</vt:lpstr>
      <vt:lpstr>Site 2: Southeast</vt:lpstr>
      <vt:lpstr>Site 3: North</vt:lpstr>
      <vt:lpstr>Future Improvements</vt:lpstr>
      <vt:lpstr>Time’s Up!</vt:lpstr>
    </vt:vector>
  </TitlesOfParts>
  <Company>RR Donnelley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RR Donnelley</dc:creator>
  <cp:lastModifiedBy>Elizabeth H. Bedford</cp:lastModifiedBy>
  <cp:revision>102</cp:revision>
  <dcterms:created xsi:type="dcterms:W3CDTF">2010-02-23T00:58:46Z</dcterms:created>
  <dcterms:modified xsi:type="dcterms:W3CDTF">2019-05-21T23:03:44Z</dcterms:modified>
</cp:coreProperties>
</file>