
<file path=[Content_Types].xml><?xml version="1.0" encoding="utf-8"?>
<Types xmlns="http://schemas.openxmlformats.org/package/2006/content-types">
  <Default Extension="fntdata" ContentType="application/x-fontdata"/>
  <Default Extension="jpeg" ContentType="image/jpeg"/>
  <Default Extension="jpg" ContentType="image/jpeg"/>
  <Default Extension="MOV" ContentType="video/quicktime"/>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8"/>
  </p:notesMasterIdLst>
  <p:sldIdLst>
    <p:sldId id="256" r:id="rId2"/>
    <p:sldId id="257" r:id="rId3"/>
    <p:sldId id="265" r:id="rId4"/>
    <p:sldId id="274" r:id="rId5"/>
    <p:sldId id="258" r:id="rId6"/>
    <p:sldId id="267" r:id="rId7"/>
    <p:sldId id="259" r:id="rId8"/>
    <p:sldId id="272" r:id="rId9"/>
    <p:sldId id="269" r:id="rId10"/>
    <p:sldId id="273" r:id="rId11"/>
    <p:sldId id="266" r:id="rId12"/>
    <p:sldId id="268" r:id="rId13"/>
    <p:sldId id="262" r:id="rId14"/>
    <p:sldId id="270" r:id="rId15"/>
    <p:sldId id="271" r:id="rId16"/>
    <p:sldId id="264" r:id="rId17"/>
  </p:sldIdLst>
  <p:sldSz cx="12192000" cy="6858000"/>
  <p:notesSz cx="6858000" cy="9215438"/>
  <p:embeddedFontLst>
    <p:embeddedFont>
      <p:font typeface="MS Gothic" panose="020B0609070205080204" pitchFamily="49" charset="-128"/>
      <p:regular r:id="rId19"/>
    </p:embeddedFont>
    <p:embeddedFont>
      <p:font typeface="Calibri" panose="020F0502020204030204" pitchFamily="34" charset="0"/>
      <p:regular r:id="rId20"/>
      <p:bold r:id="rId21"/>
      <p:italic r:id="rId22"/>
      <p:boldItalic r:id="rId23"/>
    </p:embeddedFont>
    <p:embeddedFont>
      <p:font typeface="Montserrat Semi-Bold" panose="020B0604020202020204" charset="0"/>
      <p:regular r:id="rId24"/>
    </p:embeddedFont>
    <p:embeddedFont>
      <p:font typeface="Segoe UI Emoji" panose="020B0502040204020203" pitchFamily="34" charset="0"/>
      <p:regular r:id="rId2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788">
          <p15:clr>
            <a:srgbClr val="A4A3A4"/>
          </p15:clr>
        </p15:guide>
        <p15:guide id="2">
          <p15:clr>
            <a:srgbClr val="A4A3A4"/>
          </p15:clr>
        </p15:guide>
      </p15:sldGuideLst>
    </p:ext>
    <p:ext uri="{2D200454-40CA-4A62-9FC3-DE9A4176ACB9}">
      <p15:notesGuideLst xmlns:p15="http://schemas.microsoft.com/office/powerpoint/2012/main">
        <p15:guide id="1" orient="horz" pos="2903">
          <p15:clr>
            <a:srgbClr val="A4A3A4"/>
          </p15:clr>
        </p15:guide>
        <p15:guide id="2" pos="2160">
          <p15:clr>
            <a:srgbClr val="A4A3A4"/>
          </p15:clr>
        </p15:guide>
      </p15:notes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6" roundtripDataSignature="AMtx7mgL2mk7K4/0+43F1EbOrrED+vgT2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35" autoAdjust="0"/>
    <p:restoredTop sz="54211" autoAdjust="0"/>
  </p:normalViewPr>
  <p:slideViewPr>
    <p:cSldViewPr snapToGrid="0">
      <p:cViewPr>
        <p:scale>
          <a:sx n="41" d="100"/>
          <a:sy n="41" d="100"/>
        </p:scale>
        <p:origin x="1592" y="32"/>
      </p:cViewPr>
      <p:guideLst>
        <p:guide orient="horz" pos="788"/>
        <p:guide/>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903"/>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customschemas.google.com/relationships/presentationmetadata" Target="metadata"/><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60772"/>
          </a:xfrm>
          <a:prstGeom prst="rect">
            <a:avLst/>
          </a:prstGeom>
          <a:noFill/>
          <a:ln>
            <a:noFill/>
          </a:ln>
        </p:spPr>
        <p:txBody>
          <a:bodyPr spcFirstLastPara="1" wrap="square" lIns="90100" tIns="45050" rIns="90100" bIns="4505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60772"/>
          </a:xfrm>
          <a:prstGeom prst="rect">
            <a:avLst/>
          </a:prstGeom>
          <a:noFill/>
          <a:ln>
            <a:noFill/>
          </a:ln>
        </p:spPr>
        <p:txBody>
          <a:bodyPr spcFirstLastPara="1" wrap="square" lIns="90100" tIns="45050" rIns="90100" bIns="4505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57188" y="690563"/>
            <a:ext cx="6143625" cy="3455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77333"/>
            <a:ext cx="5486400" cy="4146947"/>
          </a:xfrm>
          <a:prstGeom prst="rect">
            <a:avLst/>
          </a:prstGeom>
          <a:noFill/>
          <a:ln>
            <a:noFill/>
          </a:ln>
        </p:spPr>
        <p:txBody>
          <a:bodyPr spcFirstLastPara="1" wrap="square" lIns="90100" tIns="45050" rIns="90100" bIns="45050" anchor="t" anchorCtr="0">
            <a:norm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753067"/>
            <a:ext cx="2971800" cy="460772"/>
          </a:xfrm>
          <a:prstGeom prst="rect">
            <a:avLst/>
          </a:prstGeom>
          <a:noFill/>
          <a:ln>
            <a:noFill/>
          </a:ln>
        </p:spPr>
        <p:txBody>
          <a:bodyPr spcFirstLastPara="1" wrap="square" lIns="90100" tIns="45050" rIns="90100" bIns="4505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753067"/>
            <a:ext cx="2971800" cy="460772"/>
          </a:xfrm>
          <a:prstGeom prst="rect">
            <a:avLst/>
          </a:prstGeom>
          <a:noFill/>
          <a:ln>
            <a:noFill/>
          </a:ln>
        </p:spPr>
        <p:txBody>
          <a:bodyPr spcFirstLastPara="1" wrap="square" lIns="90100" tIns="45050" rIns="90100" bIns="4505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1:notes"/>
          <p:cNvSpPr>
            <a:spLocks noGrp="1" noRot="1" noChangeAspect="1"/>
          </p:cNvSpPr>
          <p:nvPr>
            <p:ph type="sldImg" idx="2"/>
          </p:nvPr>
        </p:nvSpPr>
        <p:spPr>
          <a:xfrm>
            <a:off x="357188" y="690563"/>
            <a:ext cx="6143625" cy="3455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 name="Google Shape;107;p1:notes"/>
          <p:cNvSpPr txBox="1">
            <a:spLocks noGrp="1"/>
          </p:cNvSpPr>
          <p:nvPr>
            <p:ph type="body" idx="1"/>
          </p:nvPr>
        </p:nvSpPr>
        <p:spPr>
          <a:xfrm>
            <a:off x="685800" y="4377333"/>
            <a:ext cx="5486400" cy="4146947"/>
          </a:xfrm>
          <a:prstGeom prst="rect">
            <a:avLst/>
          </a:prstGeom>
          <a:noFill/>
          <a:ln>
            <a:noFill/>
          </a:ln>
        </p:spPr>
        <p:txBody>
          <a:bodyPr spcFirstLastPara="1" wrap="square" lIns="90100" tIns="45050" rIns="90100" bIns="45050" anchor="t" anchorCtr="0">
            <a:normAutofit/>
          </a:bodyPr>
          <a:lstStyle/>
          <a:p>
            <a:pPr marL="0" lvl="0" indent="0" algn="l" rtl="0">
              <a:spcBef>
                <a:spcPts val="0"/>
              </a:spcBef>
              <a:spcAft>
                <a:spcPts val="0"/>
              </a:spcAft>
              <a:buNone/>
            </a:pPr>
            <a:endParaRPr/>
          </a:p>
        </p:txBody>
      </p:sp>
      <p:sp>
        <p:nvSpPr>
          <p:cNvPr id="108" name="Google Shape;108;p1:notes"/>
          <p:cNvSpPr txBox="1">
            <a:spLocks noGrp="1"/>
          </p:cNvSpPr>
          <p:nvPr>
            <p:ph type="sldNum" idx="12"/>
          </p:nvPr>
        </p:nvSpPr>
        <p:spPr>
          <a:xfrm>
            <a:off x="3884613" y="8753067"/>
            <a:ext cx="2971800" cy="460772"/>
          </a:xfrm>
          <a:prstGeom prst="rect">
            <a:avLst/>
          </a:prstGeom>
          <a:noFill/>
          <a:ln>
            <a:noFill/>
          </a:ln>
        </p:spPr>
        <p:txBody>
          <a:bodyPr spcFirstLastPara="1" wrap="square" lIns="90100" tIns="45050" rIns="90100" bIns="4505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0"/>
            <a:r>
              <a:rPr lang="en-US" sz="1200" b="1" i="0" u="none" strike="noStrike" kern="1200" dirty="0">
                <a:solidFill>
                  <a:schemeClr val="tx1"/>
                </a:solidFill>
                <a:effectLst/>
                <a:latin typeface="+mn-lt"/>
                <a:ea typeface="+mn-ea"/>
                <a:cs typeface="+mn-cs"/>
              </a:rPr>
              <a:t>We also created an online self-care guide that highlights many resources that support the 8 dimensions of wellness. You can access it via this QR code. </a:t>
            </a:r>
            <a:endParaRPr lang="en-US" b="1"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416159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0"/>
            <a:r>
              <a:rPr lang="en-US" b="1" dirty="0"/>
              <a:t>We created both physical and digital materials to promote the room, including how to reserve the space, what equipment is available, and which items can be checked out at the circulation desk. We also shared the room’s policies and procedures. Signage was placed throughout the library and across campus, and we shared this information on social media and through collaborations with other departments. This helped raise awareness and gave users a clear, centralized source of information about the wellness and reflection room.</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732544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dirty="0"/>
              <a:t>To attract more people we also created self-care kits. You can see we branded the clear mini-back pack with our logo. This was a huge draw for our community as they were able to get a branded bag that they could also use for stadium events.</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266882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6:notes"/>
          <p:cNvSpPr txBox="1">
            <a:spLocks noGrp="1"/>
          </p:cNvSpPr>
          <p:nvPr>
            <p:ph type="body" idx="1"/>
          </p:nvPr>
        </p:nvSpPr>
        <p:spPr>
          <a:xfrm>
            <a:off x="685800" y="4377333"/>
            <a:ext cx="5486400" cy="4146947"/>
          </a:xfrm>
          <a:prstGeom prst="rect">
            <a:avLst/>
          </a:prstGeom>
        </p:spPr>
        <p:txBody>
          <a:bodyPr spcFirstLastPara="1" wrap="square" lIns="90100" tIns="45050" rIns="90100" bIns="450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dirty="0"/>
              <a:t>From April 2024 to April 2025 there has been a total of 336 reservations using </a:t>
            </a:r>
            <a:r>
              <a:rPr lang="en-US" b="1" dirty="0" err="1"/>
              <a:t>LibCal</a:t>
            </a:r>
            <a:r>
              <a:rPr lang="en-US" b="1" dirty="0"/>
              <a:t>. The space includes a personalized journal were users can leave positive messages. Here are a few that we’ve captured:</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dirty="0"/>
              <a:t>“</a:t>
            </a:r>
            <a:r>
              <a:rPr lang="en-US" sz="1800" b="1" dirty="0">
                <a:effectLst/>
                <a:latin typeface="Calibri" panose="020F0502020204030204" pitchFamily="34" charset="0"/>
                <a:ea typeface="Calibri" panose="020F0502020204030204" pitchFamily="34" charset="0"/>
              </a:rPr>
              <a:t>Thank you so much, beyond excited for the new Wellness and Reflection room!”</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b="1" dirty="0">
                <a:effectLst/>
                <a:latin typeface="Calibri" panose="020F0502020204030204" pitchFamily="34" charset="0"/>
                <a:ea typeface="Calibri" panose="020F0502020204030204" pitchFamily="34" charset="0"/>
              </a:rPr>
              <a:t>“I love the new wellness room and all the wellness-related library events.”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b="1" dirty="0">
                <a:effectLst/>
                <a:latin typeface="Calibri" panose="020F0502020204030204" pitchFamily="34" charset="0"/>
                <a:ea typeface="Calibri" panose="020F0502020204030204" pitchFamily="34" charset="0"/>
              </a:rPr>
              <a:t>“</a:t>
            </a:r>
            <a:r>
              <a:rPr lang="en-US" sz="1800" b="1" dirty="0">
                <a:effectLst/>
                <a:latin typeface="Calibri" panose="020F0502020204030204" pitchFamily="34" charset="0"/>
                <a:ea typeface="Times New Roman" panose="02020603050405020304" pitchFamily="18" charset="0"/>
              </a:rPr>
              <a:t>The positive affirmation is such a nice touch - I put it on my computer </a:t>
            </a:r>
            <a:r>
              <a:rPr lang="en-US" sz="1800" b="1" dirty="0">
                <a:effectLst/>
                <a:latin typeface="Segoe UI Emoji" panose="020B0502040204020203" pitchFamily="34" charset="0"/>
                <a:ea typeface="Times New Roman" panose="02020603050405020304" pitchFamily="18" charset="0"/>
                <a:cs typeface="Segoe UI Emoji" panose="020B0502040204020203" pitchFamily="34" charset="0"/>
              </a:rPr>
              <a:t>😊</a:t>
            </a:r>
            <a:endParaRPr lang="en-US" sz="1800" b="1"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800" dirty="0">
              <a:effectLst/>
              <a:latin typeface="Calibri" panose="020F0502020204030204" pitchFamily="34" charset="0"/>
              <a:ea typeface="Calibri" panose="020F0502020204030204" pitchFamily="34" charset="0"/>
            </a:endParaRPr>
          </a:p>
        </p:txBody>
      </p:sp>
      <p:sp>
        <p:nvSpPr>
          <p:cNvPr id="150" name="Google Shape;150;p6:notes"/>
          <p:cNvSpPr>
            <a:spLocks noGrp="1" noRot="1" noChangeAspect="1"/>
          </p:cNvSpPr>
          <p:nvPr>
            <p:ph type="sldImg" idx="2"/>
          </p:nvPr>
        </p:nvSpPr>
        <p:spPr>
          <a:xfrm>
            <a:off x="357188" y="690563"/>
            <a:ext cx="6143625" cy="3455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1" i="0" u="none" strike="noStrike"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We recommend identifying campus wide initiatives and campus groups that are already participating. </a:t>
            </a:r>
          </a:p>
          <a:p>
            <a:pPr marL="171450" indent="-171450">
              <a:buFont typeface="Arial" panose="020B0604020202020204" pitchFamily="34" charset="0"/>
              <a:buChar char="•"/>
            </a:pPr>
            <a:r>
              <a:rPr lang="en-US" sz="1200" b="1" i="0" u="none" strike="noStrike"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Partnering with other campus groups or programming can reduce labor for the library.</a:t>
            </a:r>
          </a:p>
          <a:p>
            <a:pPr marL="171450" indent="-171450">
              <a:buFont typeface="Arial" panose="020B0604020202020204" pitchFamily="34" charset="0"/>
              <a:buChar char="•"/>
            </a:pPr>
            <a:r>
              <a:rPr lang="en-US" sz="1200" b="1" i="0" u="none" strike="noStrike"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This also affords the opportunity to cross promote and reach a broader audience.</a:t>
            </a:r>
          </a:p>
          <a:p>
            <a:pPr marL="171450" indent="-171450">
              <a:buFont typeface="Arial" panose="020B0604020202020204" pitchFamily="34" charset="0"/>
              <a:buChar char="•"/>
            </a:pPr>
            <a:r>
              <a:rPr lang="en-US" sz="1200" b="1" i="0" u="none" strike="noStrike"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However, we do want to stress that if you opt to collaborate with other groups, it is important to consider your role. </a:t>
            </a:r>
          </a:p>
          <a:p>
            <a:pPr marL="171450" indent="-171450">
              <a:buFont typeface="Arial" panose="020B0604020202020204" pitchFamily="34" charset="0"/>
              <a:buChar char="•"/>
            </a:pPr>
            <a:r>
              <a:rPr lang="en-US" sz="1200" b="1" i="0" u="none" strike="noStrike"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What can you offer? What is realistic?  For more detailed information regarding our process and some tips and tricks, you can link out to our flyer using this QR code</a:t>
            </a:r>
            <a:endParaRPr lang="en-US" b="1" dirty="0">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18490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149326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8:notes"/>
          <p:cNvSpPr>
            <a:spLocks noGrp="1" noRot="1" noChangeAspect="1"/>
          </p:cNvSpPr>
          <p:nvPr>
            <p:ph type="sldImg" idx="2"/>
          </p:nvPr>
        </p:nvSpPr>
        <p:spPr>
          <a:xfrm>
            <a:off x="357188" y="690563"/>
            <a:ext cx="6143625" cy="3455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8:notes"/>
          <p:cNvSpPr txBox="1">
            <a:spLocks noGrp="1"/>
          </p:cNvSpPr>
          <p:nvPr>
            <p:ph type="body" idx="1"/>
          </p:nvPr>
        </p:nvSpPr>
        <p:spPr>
          <a:xfrm>
            <a:off x="685800" y="4377333"/>
            <a:ext cx="5486400" cy="4146947"/>
          </a:xfrm>
          <a:prstGeom prst="rect">
            <a:avLst/>
          </a:prstGeom>
          <a:noFill/>
          <a:ln>
            <a:noFill/>
          </a:ln>
        </p:spPr>
        <p:txBody>
          <a:bodyPr spcFirstLastPara="1" wrap="square" lIns="90100" tIns="45050" rIns="90100" bIns="45050" anchor="t" anchorCtr="0">
            <a:normAutofit/>
          </a:bodyPr>
          <a:lstStyle/>
          <a:p>
            <a:pPr marL="0" lvl="0" indent="0" algn="l" rtl="0">
              <a:spcBef>
                <a:spcPts val="0"/>
              </a:spcBef>
              <a:spcAft>
                <a:spcPts val="0"/>
              </a:spcAft>
              <a:buNone/>
            </a:pPr>
            <a:endParaRPr/>
          </a:p>
        </p:txBody>
      </p:sp>
      <p:sp>
        <p:nvSpPr>
          <p:cNvPr id="162" name="Google Shape;162;p8:notes"/>
          <p:cNvSpPr txBox="1">
            <a:spLocks noGrp="1"/>
          </p:cNvSpPr>
          <p:nvPr>
            <p:ph type="sldNum" idx="12"/>
          </p:nvPr>
        </p:nvSpPr>
        <p:spPr>
          <a:xfrm>
            <a:off x="3884613" y="8753067"/>
            <a:ext cx="2971800" cy="460772"/>
          </a:xfrm>
          <a:prstGeom prst="rect">
            <a:avLst/>
          </a:prstGeom>
          <a:noFill/>
          <a:ln>
            <a:noFill/>
          </a:ln>
        </p:spPr>
        <p:txBody>
          <a:bodyPr spcFirstLastPara="1" wrap="square" lIns="90100" tIns="45050" rIns="90100" bIns="4505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2:notes"/>
          <p:cNvSpPr>
            <a:spLocks noGrp="1" noRot="1" noChangeAspect="1"/>
          </p:cNvSpPr>
          <p:nvPr>
            <p:ph type="sldImg" idx="2"/>
          </p:nvPr>
        </p:nvSpPr>
        <p:spPr>
          <a:xfrm>
            <a:off x="357188" y="690563"/>
            <a:ext cx="6143625" cy="3455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 name="Google Shape;115;p2:notes"/>
          <p:cNvSpPr txBox="1">
            <a:spLocks noGrp="1"/>
          </p:cNvSpPr>
          <p:nvPr>
            <p:ph type="body" idx="1"/>
          </p:nvPr>
        </p:nvSpPr>
        <p:spPr>
          <a:xfrm>
            <a:off x="685800" y="4377333"/>
            <a:ext cx="5486400" cy="4146947"/>
          </a:xfrm>
          <a:prstGeom prst="rect">
            <a:avLst/>
          </a:prstGeom>
          <a:noFill/>
          <a:ln>
            <a:noFill/>
          </a:ln>
        </p:spPr>
        <p:txBody>
          <a:bodyPr spcFirstLastPara="1" wrap="square" lIns="90100" tIns="45050" rIns="90100" bIns="45050" anchor="t" anchorCtr="0">
            <a:normAutofit/>
          </a:bodyPr>
          <a:lstStyle/>
          <a:p>
            <a:pPr marL="0" lvl="0" indent="0" algn="l" rtl="0">
              <a:spcBef>
                <a:spcPts val="0"/>
              </a:spcBef>
              <a:spcAft>
                <a:spcPts val="0"/>
              </a:spcAft>
              <a:buNone/>
            </a:pPr>
            <a:r>
              <a:rPr lang="en-US" b="1" dirty="0"/>
              <a:t>This presentation will cover everything from the planning process to practical tips. </a:t>
            </a:r>
            <a:endParaRPr b="1" dirty="0"/>
          </a:p>
        </p:txBody>
      </p:sp>
      <p:sp>
        <p:nvSpPr>
          <p:cNvPr id="116" name="Google Shape;116;p2:notes"/>
          <p:cNvSpPr txBox="1">
            <a:spLocks noGrp="1"/>
          </p:cNvSpPr>
          <p:nvPr>
            <p:ph type="sldNum" idx="12"/>
          </p:nvPr>
        </p:nvSpPr>
        <p:spPr>
          <a:xfrm>
            <a:off x="3884613" y="8753067"/>
            <a:ext cx="2971800" cy="460772"/>
          </a:xfrm>
          <a:prstGeom prst="rect">
            <a:avLst/>
          </a:prstGeom>
          <a:noFill/>
          <a:ln>
            <a:noFill/>
          </a:ln>
        </p:spPr>
        <p:txBody>
          <a:bodyPr spcFirstLastPara="1" wrap="square" lIns="90100" tIns="45050" rIns="90100" bIns="4505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0"/>
            <a:r>
              <a:rPr lang="en-US" b="1" dirty="0"/>
              <a:t>In 2023, the Norris Medical Library Outreach and Engagement Committee saw the value of contributing to campus wellness. </a:t>
            </a:r>
          </a:p>
          <a:p>
            <a:pPr indent="0"/>
            <a:r>
              <a:rPr lang="en-US" b="1" dirty="0"/>
              <a:t>To collect feedback we held a wellness event in April and included a short survey about wellness activities and interests. </a:t>
            </a:r>
          </a:p>
          <a:p>
            <a:pPr indent="0"/>
            <a:r>
              <a:rPr lang="en-US" b="1" dirty="0"/>
              <a:t>In total, we received 110 survey responses. </a:t>
            </a:r>
          </a:p>
          <a:p>
            <a:pPr indent="0"/>
            <a:r>
              <a:rPr lang="en-US" b="1" dirty="0"/>
              <a:t>We asked participants which campus wellness spaces or activities they had used, and what wellness modalities they were interested in. Therapy dogs ranked highest, followed by meditation sessions and yoga. </a:t>
            </a:r>
          </a:p>
          <a:p>
            <a:pPr indent="0"/>
            <a:r>
              <a:rPr lang="en-US" b="1" dirty="0"/>
              <a:t>We also asked if they would use certain wellness spaces or equipment if offered at Norris Medical Library. Self-care kits were the most popular choice, ahead of options like standing desks, neck massagers, and foam rollers. </a:t>
            </a:r>
          </a:p>
          <a:p>
            <a:pPr indent="0" algn="l"/>
            <a:endParaRPr lang="en-US" b="1" dirty="0"/>
          </a:p>
          <a:p>
            <a:pPr indent="0" algn="l"/>
            <a:endParaRPr lang="en-US" b="1"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468966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dirty="0"/>
              <a:t>Based on the survey feedback we decided to convert an old copy room into a calming environment where students could meditate, pray, reflect, stretch, relax, and unwind. </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109321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3:notes"/>
          <p:cNvSpPr>
            <a:spLocks noGrp="1" noRot="1" noChangeAspect="1"/>
          </p:cNvSpPr>
          <p:nvPr>
            <p:ph type="sldImg" idx="2"/>
          </p:nvPr>
        </p:nvSpPr>
        <p:spPr>
          <a:xfrm>
            <a:off x="357188" y="690563"/>
            <a:ext cx="6143625" cy="3455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3:notes"/>
          <p:cNvSpPr txBox="1">
            <a:spLocks noGrp="1"/>
          </p:cNvSpPr>
          <p:nvPr>
            <p:ph type="body" idx="1"/>
          </p:nvPr>
        </p:nvSpPr>
        <p:spPr>
          <a:xfrm>
            <a:off x="685800" y="4377333"/>
            <a:ext cx="5486400" cy="4146947"/>
          </a:xfrm>
          <a:prstGeom prst="rect">
            <a:avLst/>
          </a:prstGeom>
          <a:noFill/>
          <a:ln>
            <a:noFill/>
          </a:ln>
        </p:spPr>
        <p:txBody>
          <a:bodyPr spcFirstLastPara="1" wrap="square" lIns="90100" tIns="45050" rIns="90100" bIns="45050" anchor="t" anchorCtr="0">
            <a:normAutofit/>
          </a:bodyPr>
          <a:lstStyle/>
          <a:p>
            <a:pPr marL="0" lvl="0" indent="0" algn="l" rtl="0">
              <a:spcBef>
                <a:spcPts val="0"/>
              </a:spcBef>
              <a:spcAft>
                <a:spcPts val="0"/>
              </a:spcAft>
              <a:buNone/>
            </a:pPr>
            <a:r>
              <a:rPr lang="en-US" b="1" dirty="0"/>
              <a:t>Here’s a high level overview of how we spent the following year to coordinate and put together our wellness space.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dirty="0"/>
              <a:t>This included gathering information, weekly meetings, and working with facilities and other campus groups.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dirty="0"/>
              <a:t>We wanted to be very thoughtful about everything, so our group met once a week for a year to discuss all aspects of what we wanted to include in the room. This included detailed discussions around furniture, wellness equipment, artwork, lighting, décor, and overall arrangement of the room.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dirty="0"/>
              <a:t>In order to ensure that we were creating an inclusive environment we researched and discussed aspects of religion, and considered all aspects of how patrons may want to use the room, including parameters to mitigate inappropriate use.  </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p:txBody>
      </p:sp>
      <p:sp>
        <p:nvSpPr>
          <p:cNvPr id="123" name="Google Shape;123;p3:notes"/>
          <p:cNvSpPr txBox="1">
            <a:spLocks noGrp="1"/>
          </p:cNvSpPr>
          <p:nvPr>
            <p:ph type="sldNum" idx="12"/>
          </p:nvPr>
        </p:nvSpPr>
        <p:spPr>
          <a:xfrm>
            <a:off x="3884613" y="8753067"/>
            <a:ext cx="2971800" cy="460772"/>
          </a:xfrm>
          <a:prstGeom prst="rect">
            <a:avLst/>
          </a:prstGeom>
          <a:noFill/>
          <a:ln>
            <a:noFill/>
          </a:ln>
        </p:spPr>
        <p:txBody>
          <a:bodyPr spcFirstLastPara="1" wrap="square" lIns="90100" tIns="45050" rIns="90100" bIns="4505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dirty="0"/>
              <a:t>Really, the main challenge we faced was coordinating with Facilities Planning &amp; Management to clean and paint the room. This caused a six month delay to our launch. This challenge came as a surprise to us, because we had a long standing working relationship with them. Everyone is likely to encounter different challenges the main take away is to budget in time for unexpected occurrences. </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32543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4:notes"/>
          <p:cNvSpPr>
            <a:spLocks noGrp="1" noRot="1" noChangeAspect="1"/>
          </p:cNvSpPr>
          <p:nvPr>
            <p:ph type="sldImg" idx="2"/>
          </p:nvPr>
        </p:nvSpPr>
        <p:spPr>
          <a:xfrm>
            <a:off x="357188" y="690563"/>
            <a:ext cx="6143625" cy="3455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p4:notes"/>
          <p:cNvSpPr txBox="1">
            <a:spLocks noGrp="1"/>
          </p:cNvSpPr>
          <p:nvPr>
            <p:ph type="body" idx="1"/>
          </p:nvPr>
        </p:nvSpPr>
        <p:spPr>
          <a:xfrm>
            <a:off x="685800" y="4377333"/>
            <a:ext cx="5486400" cy="4146947"/>
          </a:xfrm>
          <a:prstGeom prst="rect">
            <a:avLst/>
          </a:prstGeom>
          <a:noFill/>
          <a:ln>
            <a:noFill/>
          </a:ln>
        </p:spPr>
        <p:txBody>
          <a:bodyPr spcFirstLastPara="1" wrap="square" lIns="90100" tIns="45050" rIns="90100" bIns="45050" anchor="t" anchorCtr="0">
            <a:norm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dirty="0"/>
              <a:t>Overall we spent ~$5,300. Funding came from multiple sources, including A USC Libraries Dean’s Challenge Grant Award, support from the USC Graduate Student Government, and additional funds from our Friends of the Library Endowment Account. Main expenses included painting and cleaning services, furniture, equipment, art work, and catering for our promotional launch. </a:t>
            </a:r>
          </a:p>
          <a:p>
            <a:pPr marL="0" lvl="0" indent="0" algn="l" rtl="0">
              <a:spcBef>
                <a:spcPts val="0"/>
              </a:spcBef>
              <a:spcAft>
                <a:spcPts val="0"/>
              </a:spcAft>
              <a:buNone/>
            </a:pPr>
            <a:endParaRPr dirty="0"/>
          </a:p>
        </p:txBody>
      </p:sp>
      <p:sp>
        <p:nvSpPr>
          <p:cNvPr id="130" name="Google Shape;130;p4:notes"/>
          <p:cNvSpPr txBox="1">
            <a:spLocks noGrp="1"/>
          </p:cNvSpPr>
          <p:nvPr>
            <p:ph type="sldNum" idx="12"/>
          </p:nvPr>
        </p:nvSpPr>
        <p:spPr>
          <a:xfrm>
            <a:off x="3884613" y="8753067"/>
            <a:ext cx="2971800" cy="460772"/>
          </a:xfrm>
          <a:prstGeom prst="rect">
            <a:avLst/>
          </a:prstGeom>
          <a:noFill/>
          <a:ln>
            <a:noFill/>
          </a:ln>
        </p:spPr>
        <p:txBody>
          <a:bodyPr spcFirstLastPara="1" wrap="square" lIns="90100" tIns="45050" rIns="90100" bIns="4505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0"/>
            <a:r>
              <a:rPr lang="en-US" b="1" dirty="0"/>
              <a:t>Here’s the end result. One year after that wellness survey, we were able to launch The Norris Medical Library Wellness and Reflection Room. The room now includes foam rollers, yoga mats, a prayer mat, a small couch, and other wellness-related items. </a:t>
            </a:r>
          </a:p>
          <a:p>
            <a:pPr indent="0"/>
            <a:r>
              <a:rPr lang="en-US" b="1" dirty="0"/>
              <a:t>On the right you see the logo we created to brand the room and all promotional material.  </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147222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0"/>
            <a:r>
              <a:rPr lang="en-US" b="1" dirty="0"/>
              <a:t>As a supplement to the room, we also curated a small collection of physical books on topics like mental health, mindfulness, and wellness. The books are located just outside the room, making it easy for users to grab one to read while relaxing or to check out for personal use.</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129850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0"/>
          <p:cNvSpPr txBox="1">
            <a:spLocks noGrp="1"/>
          </p:cNvSpPr>
          <p:nvPr>
            <p:ph type="ctrTitle"/>
          </p:nvPr>
        </p:nvSpPr>
        <p:spPr>
          <a:xfrm>
            <a:off x="914400" y="2130428"/>
            <a:ext cx="10363200" cy="1470025"/>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0"/>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rmAutofit/>
          </a:bodyPr>
          <a:lstStyle>
            <a:lvl1pPr lvl="0" algn="l">
              <a:spcBef>
                <a:spcPts val="640"/>
              </a:spcBef>
              <a:spcAft>
                <a:spcPts val="0"/>
              </a:spcAft>
              <a:buClr>
                <a:schemeClr val="dk2"/>
              </a:buClr>
              <a:buSzPts val="3200"/>
              <a:buNone/>
              <a:defRPr>
                <a:solidFill>
                  <a:schemeClr val="dk2"/>
                </a:solidFill>
              </a:defRPr>
            </a:lvl1pPr>
            <a:lvl2pPr lvl="1" algn="ctr">
              <a:spcBef>
                <a:spcPts val="560"/>
              </a:spcBef>
              <a:spcAft>
                <a:spcPts val="0"/>
              </a:spcAft>
              <a:buClr>
                <a:srgbClr val="B98888"/>
              </a:buClr>
              <a:buSzPts val="2800"/>
              <a:buNone/>
              <a:defRPr>
                <a:solidFill>
                  <a:srgbClr val="B98888"/>
                </a:solidFill>
              </a:defRPr>
            </a:lvl2pPr>
            <a:lvl3pPr lvl="2" algn="ctr">
              <a:spcBef>
                <a:spcPts val="480"/>
              </a:spcBef>
              <a:spcAft>
                <a:spcPts val="0"/>
              </a:spcAft>
              <a:buClr>
                <a:srgbClr val="B98888"/>
              </a:buClr>
              <a:buSzPts val="2400"/>
              <a:buNone/>
              <a:defRPr>
                <a:solidFill>
                  <a:srgbClr val="B98888"/>
                </a:solidFill>
              </a:defRPr>
            </a:lvl3pPr>
            <a:lvl4pPr lvl="3" algn="ctr">
              <a:spcBef>
                <a:spcPts val="400"/>
              </a:spcBef>
              <a:spcAft>
                <a:spcPts val="0"/>
              </a:spcAft>
              <a:buClr>
                <a:srgbClr val="B98888"/>
              </a:buClr>
              <a:buSzPts val="2000"/>
              <a:buNone/>
              <a:defRPr>
                <a:solidFill>
                  <a:srgbClr val="B98888"/>
                </a:solidFill>
              </a:defRPr>
            </a:lvl4pPr>
            <a:lvl5pPr lvl="4" algn="ctr">
              <a:spcBef>
                <a:spcPts val="400"/>
              </a:spcBef>
              <a:spcAft>
                <a:spcPts val="0"/>
              </a:spcAft>
              <a:buClr>
                <a:srgbClr val="B98888"/>
              </a:buClr>
              <a:buSzPts val="2000"/>
              <a:buNone/>
              <a:defRPr>
                <a:solidFill>
                  <a:srgbClr val="B98888"/>
                </a:solidFill>
              </a:defRPr>
            </a:lvl5pPr>
            <a:lvl6pPr lvl="5" algn="ctr">
              <a:spcBef>
                <a:spcPts val="400"/>
              </a:spcBef>
              <a:spcAft>
                <a:spcPts val="0"/>
              </a:spcAft>
              <a:buClr>
                <a:srgbClr val="B98888"/>
              </a:buClr>
              <a:buSzPts val="2000"/>
              <a:buNone/>
              <a:defRPr>
                <a:solidFill>
                  <a:srgbClr val="B98888"/>
                </a:solidFill>
              </a:defRPr>
            </a:lvl6pPr>
            <a:lvl7pPr lvl="6" algn="ctr">
              <a:spcBef>
                <a:spcPts val="400"/>
              </a:spcBef>
              <a:spcAft>
                <a:spcPts val="0"/>
              </a:spcAft>
              <a:buClr>
                <a:srgbClr val="B98888"/>
              </a:buClr>
              <a:buSzPts val="2000"/>
              <a:buNone/>
              <a:defRPr>
                <a:solidFill>
                  <a:srgbClr val="B98888"/>
                </a:solidFill>
              </a:defRPr>
            </a:lvl7pPr>
            <a:lvl8pPr lvl="7" algn="ctr">
              <a:spcBef>
                <a:spcPts val="400"/>
              </a:spcBef>
              <a:spcAft>
                <a:spcPts val="0"/>
              </a:spcAft>
              <a:buClr>
                <a:srgbClr val="B98888"/>
              </a:buClr>
              <a:buSzPts val="2000"/>
              <a:buNone/>
              <a:defRPr>
                <a:solidFill>
                  <a:srgbClr val="B98888"/>
                </a:solidFill>
              </a:defRPr>
            </a:lvl8pPr>
            <a:lvl9pPr lvl="8" algn="ctr">
              <a:spcBef>
                <a:spcPts val="400"/>
              </a:spcBef>
              <a:spcAft>
                <a:spcPts val="0"/>
              </a:spcAft>
              <a:buClr>
                <a:srgbClr val="B98888"/>
              </a:buClr>
              <a:buSzPts val="2000"/>
              <a:buNone/>
              <a:defRPr>
                <a:solidFill>
                  <a:srgbClr val="B98888"/>
                </a:solidFill>
              </a:defRPr>
            </a:lvl9pPr>
          </a:lstStyle>
          <a:p>
            <a:endParaRPr/>
          </a:p>
        </p:txBody>
      </p:sp>
      <p:sp>
        <p:nvSpPr>
          <p:cNvPr id="18" name="Google Shape;18;p10"/>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0"/>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0"/>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1" name="Google Shape;21;p10"/>
          <p:cNvSpPr/>
          <p:nvPr/>
        </p:nvSpPr>
        <p:spPr>
          <a:xfrm>
            <a:off x="0" y="5803900"/>
            <a:ext cx="12192000" cy="1052718"/>
          </a:xfrm>
          <a:prstGeom prst="rect">
            <a:avLst/>
          </a:prstGeom>
          <a:solidFill>
            <a:schemeClr val="accent2"/>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2" name="Google Shape;22;p10"/>
          <p:cNvSpPr/>
          <p:nvPr/>
        </p:nvSpPr>
        <p:spPr>
          <a:xfrm rot="10800000" flipH="1">
            <a:off x="0" y="5778500"/>
            <a:ext cx="12192000" cy="50800"/>
          </a:xfrm>
          <a:prstGeom prst="rect">
            <a:avLst/>
          </a:prstGeom>
          <a:solidFill>
            <a:schemeClr val="accent1"/>
          </a:solidFill>
          <a:ln>
            <a:noFill/>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pic>
        <p:nvPicPr>
          <p:cNvPr id="23" name="Google Shape;23;p10" descr="1-lineWordmark_GoldOnCard_NoBG.eps"/>
          <p:cNvPicPr preferRelativeResize="0"/>
          <p:nvPr/>
        </p:nvPicPr>
        <p:blipFill rotWithShape="1">
          <a:blip r:embed="rId2">
            <a:alphaModFix/>
          </a:blip>
          <a:srcRect/>
          <a:stretch/>
        </p:blipFill>
        <p:spPr>
          <a:xfrm>
            <a:off x="10065074" y="6249576"/>
            <a:ext cx="1822126" cy="154821"/>
          </a:xfrm>
          <a:prstGeom prst="rect">
            <a:avLst/>
          </a:prstGeom>
          <a:noFill/>
          <a:ln>
            <a:noFill/>
          </a:ln>
        </p:spPr>
      </p:pic>
      <p:pic>
        <p:nvPicPr>
          <p:cNvPr id="24" name="Google Shape;24;p10" descr="Libraries-GoldOnCard.eps"/>
          <p:cNvPicPr preferRelativeResize="0"/>
          <p:nvPr/>
        </p:nvPicPr>
        <p:blipFill rotWithShape="1">
          <a:blip r:embed="rId3">
            <a:alphaModFix/>
          </a:blip>
          <a:srcRect/>
          <a:stretch/>
        </p:blipFill>
        <p:spPr>
          <a:xfrm>
            <a:off x="148180" y="6078162"/>
            <a:ext cx="2171700" cy="542925"/>
          </a:xfrm>
          <a:prstGeom prst="rect">
            <a:avLst/>
          </a:prstGeom>
          <a:noFill/>
          <a:ln>
            <a:noFill/>
          </a:ln>
        </p:spPr>
      </p:pic>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0"/>
        <p:cNvGrpSpPr/>
        <p:nvPr/>
      </p:nvGrpSpPr>
      <p:grpSpPr>
        <a:xfrm>
          <a:off x="0" y="0"/>
          <a:ext cx="0" cy="0"/>
          <a:chOff x="0" y="0"/>
          <a:chExt cx="0" cy="0"/>
        </a:xfrm>
      </p:grpSpPr>
      <p:sp>
        <p:nvSpPr>
          <p:cNvPr id="91" name="Google Shape;91;p20"/>
          <p:cNvSpPr txBox="1">
            <a:spLocks noGrp="1"/>
          </p:cNvSpPr>
          <p:nvPr>
            <p:ph type="title"/>
          </p:nvPr>
        </p:nvSpPr>
        <p:spPr>
          <a:xfrm rot="5400000">
            <a:off x="7285038" y="1828804"/>
            <a:ext cx="5851525" cy="27432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20"/>
          <p:cNvSpPr txBox="1">
            <a:spLocks noGrp="1"/>
          </p:cNvSpPr>
          <p:nvPr>
            <p:ph type="body" idx="1"/>
          </p:nvPr>
        </p:nvSpPr>
        <p:spPr>
          <a:xfrm rot="5400000">
            <a:off x="1697038" y="-812796"/>
            <a:ext cx="5851525" cy="80264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2"/>
              </a:buClr>
              <a:buSzPts val="1800"/>
              <a:buChar char="▪"/>
              <a:defRPr/>
            </a:lvl1pPr>
            <a:lvl2pPr marL="914400" lvl="1" indent="-342900" algn="l">
              <a:spcBef>
                <a:spcPts val="360"/>
              </a:spcBef>
              <a:spcAft>
                <a:spcPts val="0"/>
              </a:spcAft>
              <a:buClr>
                <a:schemeClr val="dk2"/>
              </a:buClr>
              <a:buSzPts val="1800"/>
              <a:buChar char="▪"/>
              <a:defRPr/>
            </a:lvl2pPr>
            <a:lvl3pPr marL="1371600" lvl="2" indent="-342900" algn="l">
              <a:spcBef>
                <a:spcPts val="360"/>
              </a:spcBef>
              <a:spcAft>
                <a:spcPts val="0"/>
              </a:spcAft>
              <a:buClr>
                <a:schemeClr val="dk2"/>
              </a:buClr>
              <a:buSzPts val="1800"/>
              <a:buChar char="▪"/>
              <a:defRPr/>
            </a:lvl3pPr>
            <a:lvl4pPr marL="1828800" lvl="3" indent="-342900" algn="l">
              <a:spcBef>
                <a:spcPts val="360"/>
              </a:spcBef>
              <a:spcAft>
                <a:spcPts val="0"/>
              </a:spcAft>
              <a:buClr>
                <a:schemeClr val="dk2"/>
              </a:buClr>
              <a:buSzPts val="1800"/>
              <a:buChar char="▪"/>
              <a:defRPr/>
            </a:lvl4pPr>
            <a:lvl5pPr marL="2286000" lvl="4" indent="-342900" algn="l">
              <a:spcBef>
                <a:spcPts val="360"/>
              </a:spcBef>
              <a:spcAft>
                <a:spcPts val="0"/>
              </a:spcAft>
              <a:buClr>
                <a:schemeClr val="dk2"/>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3" name="Google Shape;93;p20"/>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20"/>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20"/>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96"/>
        <p:cNvGrpSpPr/>
        <p:nvPr/>
      </p:nvGrpSpPr>
      <p:grpSpPr>
        <a:xfrm>
          <a:off x="0" y="0"/>
          <a:ext cx="0" cy="0"/>
          <a:chOff x="0" y="0"/>
          <a:chExt cx="0" cy="0"/>
        </a:xfrm>
      </p:grpSpPr>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97"/>
        <p:cNvGrpSpPr/>
        <p:nvPr/>
      </p:nvGrpSpPr>
      <p:grpSpPr>
        <a:xfrm>
          <a:off x="0" y="0"/>
          <a:ext cx="0" cy="0"/>
          <a:chOff x="0" y="0"/>
          <a:chExt cx="0" cy="0"/>
        </a:xfrm>
      </p:grpSpPr>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4_Title Slide">
  <p:cSld name="4_Title Slide">
    <p:spTree>
      <p:nvGrpSpPr>
        <p:cNvPr id="1" name="Shape 98"/>
        <p:cNvGrpSpPr/>
        <p:nvPr/>
      </p:nvGrpSpPr>
      <p:grpSpPr>
        <a:xfrm>
          <a:off x="0" y="0"/>
          <a:ext cx="0" cy="0"/>
          <a:chOff x="0" y="0"/>
          <a:chExt cx="0" cy="0"/>
        </a:xfrm>
      </p:grpSpPr>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5_Title Slide">
  <p:cSld name="5_Title Slide">
    <p:spTree>
      <p:nvGrpSpPr>
        <p:cNvPr id="1" name="Shape 99"/>
        <p:cNvGrpSpPr/>
        <p:nvPr/>
      </p:nvGrpSpPr>
      <p:grpSpPr>
        <a:xfrm>
          <a:off x="0" y="0"/>
          <a:ext cx="0" cy="0"/>
          <a:chOff x="0" y="0"/>
          <a:chExt cx="0" cy="0"/>
        </a:xfrm>
      </p:grpSpPr>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6_Title Slide">
  <p:cSld name="6_Title Slide">
    <p:spTree>
      <p:nvGrpSpPr>
        <p:cNvPr id="1" name="Shape 100"/>
        <p:cNvGrpSpPr/>
        <p:nvPr/>
      </p:nvGrpSpPr>
      <p:grpSpPr>
        <a:xfrm>
          <a:off x="0" y="0"/>
          <a:ext cx="0" cy="0"/>
          <a:chOff x="0" y="0"/>
          <a:chExt cx="0" cy="0"/>
        </a:xfrm>
      </p:grpSpPr>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7_Title Slide">
  <p:cSld name="7_Title Slide">
    <p:spTree>
      <p:nvGrpSpPr>
        <p:cNvPr id="1" name="Shape 101"/>
        <p:cNvGrpSpPr/>
        <p:nvPr/>
      </p:nvGrpSpPr>
      <p:grpSpPr>
        <a:xfrm>
          <a:off x="0" y="0"/>
          <a:ext cx="0" cy="0"/>
          <a:chOff x="0" y="0"/>
          <a:chExt cx="0" cy="0"/>
        </a:xfrm>
      </p:grpSpPr>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8_Title Slide">
  <p:cSld name="8_Title Slide">
    <p:spTree>
      <p:nvGrpSpPr>
        <p:cNvPr id="1" name="Shape 102"/>
        <p:cNvGrpSpPr/>
        <p:nvPr/>
      </p:nvGrpSpPr>
      <p:grpSpPr>
        <a:xfrm>
          <a:off x="0" y="0"/>
          <a:ext cx="0" cy="0"/>
          <a:chOff x="0" y="0"/>
          <a:chExt cx="0" cy="0"/>
        </a:xfrm>
      </p:grpSpPr>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9_Title Slide">
  <p:cSld name="9_Title Slide">
    <p:spTree>
      <p:nvGrpSpPr>
        <p:cNvPr id="1" name="Shape 103"/>
        <p:cNvGrpSpPr/>
        <p:nvPr/>
      </p:nvGrpSpPr>
      <p:grpSpPr>
        <a:xfrm>
          <a:off x="0" y="0"/>
          <a:ext cx="0" cy="0"/>
          <a:chOff x="0" y="0"/>
          <a:chExt cx="0" cy="0"/>
        </a:xfrm>
      </p:grpSpPr>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1_Title Slide">
  <p:cSld name="11_Title Slide">
    <p:spTree>
      <p:nvGrpSpPr>
        <p:cNvPr id="1" name="Shape 104"/>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5"/>
        <p:cNvGrpSpPr/>
        <p:nvPr/>
      </p:nvGrpSpPr>
      <p:grpSpPr>
        <a:xfrm>
          <a:off x="0" y="0"/>
          <a:ext cx="0" cy="0"/>
          <a:chOff x="0" y="0"/>
          <a:chExt cx="0" cy="0"/>
        </a:xfrm>
      </p:grpSpPr>
      <p:sp>
        <p:nvSpPr>
          <p:cNvPr id="26" name="Google Shape;26;p11"/>
          <p:cNvSpPr txBox="1">
            <a:spLocks noGrp="1"/>
          </p:cNvSpPr>
          <p:nvPr>
            <p:ph type="title"/>
          </p:nvPr>
        </p:nvSpPr>
        <p:spPr>
          <a:xfrm>
            <a:off x="609600" y="274638"/>
            <a:ext cx="10972800" cy="887412"/>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dk1"/>
              </a:buClr>
              <a:buSzPts val="4400"/>
              <a:buFont typeface="Arial"/>
              <a:buNone/>
              <a:defRPr>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11"/>
          <p:cNvSpPr txBox="1">
            <a:spLocks noGrp="1"/>
          </p:cNvSpPr>
          <p:nvPr>
            <p:ph type="body" idx="1"/>
          </p:nvPr>
        </p:nvSpPr>
        <p:spPr>
          <a:xfrm>
            <a:off x="1740134" y="1219203"/>
            <a:ext cx="9842266" cy="4525963"/>
          </a:xfrm>
          <a:prstGeom prst="rect">
            <a:avLst/>
          </a:prstGeom>
          <a:noFill/>
          <a:ln>
            <a:noFill/>
          </a:ln>
        </p:spPr>
        <p:txBody>
          <a:bodyPr spcFirstLastPara="1" wrap="square" lIns="91425" tIns="45700" rIns="91425" bIns="45700" anchor="t" anchorCtr="0">
            <a:normAutofit/>
          </a:bodyPr>
          <a:lstStyle>
            <a:lvl1pPr marL="457200" lvl="0" indent="-431800" algn="l">
              <a:spcBef>
                <a:spcPts val="1200"/>
              </a:spcBef>
              <a:spcAft>
                <a:spcPts val="0"/>
              </a:spcAft>
              <a:buClr>
                <a:schemeClr val="dk2"/>
              </a:buClr>
              <a:buSzPts val="3200"/>
              <a:buFont typeface="Noto Sans Symbols"/>
              <a:buChar char="▪"/>
              <a:defRPr>
                <a:solidFill>
                  <a:schemeClr val="dk2"/>
                </a:solidFill>
                <a:latin typeface="Times New Roman"/>
                <a:ea typeface="Times New Roman"/>
                <a:cs typeface="Times New Roman"/>
                <a:sym typeface="Times New Roman"/>
              </a:defRPr>
            </a:lvl1pPr>
            <a:lvl2pPr marL="914400" lvl="1" indent="-406400" algn="l">
              <a:spcBef>
                <a:spcPts val="1200"/>
              </a:spcBef>
              <a:spcAft>
                <a:spcPts val="0"/>
              </a:spcAft>
              <a:buClr>
                <a:schemeClr val="dk2"/>
              </a:buClr>
              <a:buSzPts val="2800"/>
              <a:buFont typeface="Noto Sans Symbols"/>
              <a:buChar char="▪"/>
              <a:defRPr>
                <a:solidFill>
                  <a:schemeClr val="dk2"/>
                </a:solidFill>
                <a:latin typeface="Times New Roman"/>
                <a:ea typeface="Times New Roman"/>
                <a:cs typeface="Times New Roman"/>
                <a:sym typeface="Times New Roman"/>
              </a:defRPr>
            </a:lvl2pPr>
            <a:lvl3pPr marL="1371600" lvl="2" indent="-381000" algn="l">
              <a:spcBef>
                <a:spcPts val="1200"/>
              </a:spcBef>
              <a:spcAft>
                <a:spcPts val="0"/>
              </a:spcAft>
              <a:buClr>
                <a:schemeClr val="dk2"/>
              </a:buClr>
              <a:buSzPts val="2400"/>
              <a:buFont typeface="Noto Sans Symbols"/>
              <a:buChar char="▪"/>
              <a:defRPr>
                <a:solidFill>
                  <a:schemeClr val="dk2"/>
                </a:solidFill>
                <a:latin typeface="Times New Roman"/>
                <a:ea typeface="Times New Roman"/>
                <a:cs typeface="Times New Roman"/>
                <a:sym typeface="Times New Roman"/>
              </a:defRPr>
            </a:lvl3pPr>
            <a:lvl4pPr marL="1828800" lvl="3" indent="-355600" algn="l">
              <a:spcBef>
                <a:spcPts val="1200"/>
              </a:spcBef>
              <a:spcAft>
                <a:spcPts val="0"/>
              </a:spcAft>
              <a:buClr>
                <a:schemeClr val="dk2"/>
              </a:buClr>
              <a:buSzPts val="2000"/>
              <a:buFont typeface="Noto Sans Symbols"/>
              <a:buChar char="▪"/>
              <a:defRPr>
                <a:solidFill>
                  <a:schemeClr val="dk2"/>
                </a:solidFill>
                <a:latin typeface="Times New Roman"/>
                <a:ea typeface="Times New Roman"/>
                <a:cs typeface="Times New Roman"/>
                <a:sym typeface="Times New Roman"/>
              </a:defRPr>
            </a:lvl4pPr>
            <a:lvl5pPr marL="2286000" lvl="4" indent="-355600" algn="l">
              <a:spcBef>
                <a:spcPts val="1200"/>
              </a:spcBef>
              <a:spcAft>
                <a:spcPts val="0"/>
              </a:spcAft>
              <a:buClr>
                <a:schemeClr val="dk2"/>
              </a:buClr>
              <a:buSzPts val="2000"/>
              <a:buFont typeface="Noto Sans Symbols"/>
              <a:buChar char="▪"/>
              <a:defRPr>
                <a:solidFill>
                  <a:schemeClr val="dk2"/>
                </a:solidFill>
                <a:latin typeface="Times New Roman"/>
                <a:ea typeface="Times New Roman"/>
                <a:cs typeface="Times New Roman"/>
                <a:sym typeface="Times New Roman"/>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8" name="Google Shape;28;p11"/>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11"/>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11"/>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31" name="Google Shape;31;p11"/>
          <p:cNvSpPr/>
          <p:nvPr/>
        </p:nvSpPr>
        <p:spPr>
          <a:xfrm>
            <a:off x="0" y="5803900"/>
            <a:ext cx="12192000" cy="1052718"/>
          </a:xfrm>
          <a:prstGeom prst="rect">
            <a:avLst/>
          </a:prstGeom>
          <a:solidFill>
            <a:schemeClr val="accent2"/>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2" name="Google Shape;32;p11"/>
          <p:cNvSpPr/>
          <p:nvPr/>
        </p:nvSpPr>
        <p:spPr>
          <a:xfrm rot="10800000" flipH="1">
            <a:off x="0" y="5783580"/>
            <a:ext cx="12192000" cy="45719"/>
          </a:xfrm>
          <a:prstGeom prst="rect">
            <a:avLst/>
          </a:prstGeom>
          <a:solidFill>
            <a:schemeClr val="accent1"/>
          </a:solidFill>
          <a:ln>
            <a:noFill/>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pic>
        <p:nvPicPr>
          <p:cNvPr id="33" name="Google Shape;33;p11" descr="1-lineWordmark_GoldOnCard_NoBG.eps"/>
          <p:cNvPicPr preferRelativeResize="0"/>
          <p:nvPr/>
        </p:nvPicPr>
        <p:blipFill rotWithShape="1">
          <a:blip r:embed="rId2">
            <a:alphaModFix/>
          </a:blip>
          <a:srcRect/>
          <a:stretch/>
        </p:blipFill>
        <p:spPr>
          <a:xfrm>
            <a:off x="10065074" y="6249576"/>
            <a:ext cx="1822126" cy="154821"/>
          </a:xfrm>
          <a:prstGeom prst="rect">
            <a:avLst/>
          </a:prstGeom>
          <a:noFill/>
          <a:ln>
            <a:noFill/>
          </a:ln>
        </p:spPr>
      </p:pic>
      <p:pic>
        <p:nvPicPr>
          <p:cNvPr id="34" name="Google Shape;34;p11" descr="Libraries-GoldOnCard.eps"/>
          <p:cNvPicPr preferRelativeResize="0"/>
          <p:nvPr/>
        </p:nvPicPr>
        <p:blipFill rotWithShape="1">
          <a:blip r:embed="rId3">
            <a:alphaModFix/>
          </a:blip>
          <a:srcRect/>
          <a:stretch/>
        </p:blipFill>
        <p:spPr>
          <a:xfrm>
            <a:off x="148180" y="6078162"/>
            <a:ext cx="2171700" cy="542925"/>
          </a:xfrm>
          <a:prstGeom prst="rect">
            <a:avLst/>
          </a:prstGeom>
          <a:noFill/>
          <a:ln>
            <a:noFill/>
          </a:ln>
        </p:spPr>
      </p:pic>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5"/>
        <p:cNvGrpSpPr/>
        <p:nvPr/>
      </p:nvGrpSpPr>
      <p:grpSpPr>
        <a:xfrm>
          <a:off x="0" y="0"/>
          <a:ext cx="0" cy="0"/>
          <a:chOff x="0" y="0"/>
          <a:chExt cx="0" cy="0"/>
        </a:xfrm>
      </p:grpSpPr>
      <p:sp>
        <p:nvSpPr>
          <p:cNvPr id="36" name="Google Shape;36;p12"/>
          <p:cNvSpPr txBox="1">
            <a:spLocks noGrp="1"/>
          </p:cNvSpPr>
          <p:nvPr>
            <p:ph type="title"/>
          </p:nvPr>
        </p:nvSpPr>
        <p:spPr>
          <a:xfrm>
            <a:off x="963084" y="4406903"/>
            <a:ext cx="103632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Arial"/>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12"/>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B98888"/>
              </a:buClr>
              <a:buSzPts val="2000"/>
              <a:buNone/>
              <a:defRPr sz="2000">
                <a:solidFill>
                  <a:srgbClr val="B98888"/>
                </a:solidFill>
              </a:defRPr>
            </a:lvl1pPr>
            <a:lvl2pPr marL="914400" lvl="1" indent="-228600" algn="l">
              <a:spcBef>
                <a:spcPts val="360"/>
              </a:spcBef>
              <a:spcAft>
                <a:spcPts val="0"/>
              </a:spcAft>
              <a:buClr>
                <a:srgbClr val="B98888"/>
              </a:buClr>
              <a:buSzPts val="1800"/>
              <a:buNone/>
              <a:defRPr sz="1800">
                <a:solidFill>
                  <a:srgbClr val="B98888"/>
                </a:solidFill>
              </a:defRPr>
            </a:lvl2pPr>
            <a:lvl3pPr marL="1371600" lvl="2" indent="-228600" algn="l">
              <a:spcBef>
                <a:spcPts val="320"/>
              </a:spcBef>
              <a:spcAft>
                <a:spcPts val="0"/>
              </a:spcAft>
              <a:buClr>
                <a:srgbClr val="B98888"/>
              </a:buClr>
              <a:buSzPts val="1600"/>
              <a:buNone/>
              <a:defRPr sz="1600">
                <a:solidFill>
                  <a:srgbClr val="B98888"/>
                </a:solidFill>
              </a:defRPr>
            </a:lvl3pPr>
            <a:lvl4pPr marL="1828800" lvl="3" indent="-228600" algn="l">
              <a:spcBef>
                <a:spcPts val="280"/>
              </a:spcBef>
              <a:spcAft>
                <a:spcPts val="0"/>
              </a:spcAft>
              <a:buClr>
                <a:srgbClr val="B98888"/>
              </a:buClr>
              <a:buSzPts val="1400"/>
              <a:buNone/>
              <a:defRPr sz="1400">
                <a:solidFill>
                  <a:srgbClr val="B98888"/>
                </a:solidFill>
              </a:defRPr>
            </a:lvl4pPr>
            <a:lvl5pPr marL="2286000" lvl="4" indent="-228600" algn="l">
              <a:spcBef>
                <a:spcPts val="280"/>
              </a:spcBef>
              <a:spcAft>
                <a:spcPts val="0"/>
              </a:spcAft>
              <a:buClr>
                <a:srgbClr val="B98888"/>
              </a:buClr>
              <a:buSzPts val="1400"/>
              <a:buNone/>
              <a:defRPr sz="1400">
                <a:solidFill>
                  <a:srgbClr val="B98888"/>
                </a:solidFill>
              </a:defRPr>
            </a:lvl5pPr>
            <a:lvl6pPr marL="2743200" lvl="5" indent="-228600" algn="l">
              <a:spcBef>
                <a:spcPts val="280"/>
              </a:spcBef>
              <a:spcAft>
                <a:spcPts val="0"/>
              </a:spcAft>
              <a:buClr>
                <a:srgbClr val="B98888"/>
              </a:buClr>
              <a:buSzPts val="1400"/>
              <a:buNone/>
              <a:defRPr sz="1400">
                <a:solidFill>
                  <a:srgbClr val="B98888"/>
                </a:solidFill>
              </a:defRPr>
            </a:lvl6pPr>
            <a:lvl7pPr marL="3200400" lvl="6" indent="-228600" algn="l">
              <a:spcBef>
                <a:spcPts val="280"/>
              </a:spcBef>
              <a:spcAft>
                <a:spcPts val="0"/>
              </a:spcAft>
              <a:buClr>
                <a:srgbClr val="B98888"/>
              </a:buClr>
              <a:buSzPts val="1400"/>
              <a:buNone/>
              <a:defRPr sz="1400">
                <a:solidFill>
                  <a:srgbClr val="B98888"/>
                </a:solidFill>
              </a:defRPr>
            </a:lvl7pPr>
            <a:lvl8pPr marL="3657600" lvl="7" indent="-228600" algn="l">
              <a:spcBef>
                <a:spcPts val="280"/>
              </a:spcBef>
              <a:spcAft>
                <a:spcPts val="0"/>
              </a:spcAft>
              <a:buClr>
                <a:srgbClr val="B98888"/>
              </a:buClr>
              <a:buSzPts val="1400"/>
              <a:buNone/>
              <a:defRPr sz="1400">
                <a:solidFill>
                  <a:srgbClr val="B98888"/>
                </a:solidFill>
              </a:defRPr>
            </a:lvl8pPr>
            <a:lvl9pPr marL="4114800" lvl="8" indent="-228600" algn="l">
              <a:spcBef>
                <a:spcPts val="280"/>
              </a:spcBef>
              <a:spcAft>
                <a:spcPts val="0"/>
              </a:spcAft>
              <a:buClr>
                <a:srgbClr val="B98888"/>
              </a:buClr>
              <a:buSzPts val="1400"/>
              <a:buNone/>
              <a:defRPr sz="1400">
                <a:solidFill>
                  <a:srgbClr val="B98888"/>
                </a:solidFill>
              </a:defRPr>
            </a:lvl9pPr>
          </a:lstStyle>
          <a:p>
            <a:endParaRPr/>
          </a:p>
        </p:txBody>
      </p:sp>
      <p:sp>
        <p:nvSpPr>
          <p:cNvPr id="38" name="Google Shape;38;p12"/>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2"/>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12"/>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41" name="Google Shape;41;p12"/>
          <p:cNvSpPr/>
          <p:nvPr/>
        </p:nvSpPr>
        <p:spPr>
          <a:xfrm>
            <a:off x="0" y="5803900"/>
            <a:ext cx="12192000" cy="1052718"/>
          </a:xfrm>
          <a:prstGeom prst="rect">
            <a:avLst/>
          </a:prstGeom>
          <a:solidFill>
            <a:schemeClr val="accent2"/>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2" name="Google Shape;42;p12"/>
          <p:cNvSpPr/>
          <p:nvPr/>
        </p:nvSpPr>
        <p:spPr>
          <a:xfrm rot="10800000" flipH="1">
            <a:off x="0" y="5778500"/>
            <a:ext cx="12192000" cy="50800"/>
          </a:xfrm>
          <a:prstGeom prst="rect">
            <a:avLst/>
          </a:prstGeom>
          <a:solidFill>
            <a:schemeClr val="accent1"/>
          </a:solidFill>
          <a:ln>
            <a:noFill/>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pic>
        <p:nvPicPr>
          <p:cNvPr id="43" name="Google Shape;43;p12" descr="1-lineWordmark_GoldOnCard_NoBG.eps"/>
          <p:cNvPicPr preferRelativeResize="0"/>
          <p:nvPr/>
        </p:nvPicPr>
        <p:blipFill rotWithShape="1">
          <a:blip r:embed="rId2">
            <a:alphaModFix/>
          </a:blip>
          <a:srcRect/>
          <a:stretch/>
        </p:blipFill>
        <p:spPr>
          <a:xfrm>
            <a:off x="10065074" y="6249576"/>
            <a:ext cx="1822126" cy="154821"/>
          </a:xfrm>
          <a:prstGeom prst="rect">
            <a:avLst/>
          </a:prstGeom>
          <a:noFill/>
          <a:ln>
            <a:noFill/>
          </a:ln>
        </p:spPr>
      </p:pic>
      <p:pic>
        <p:nvPicPr>
          <p:cNvPr id="44" name="Google Shape;44;p12" descr="Libraries-GoldOnCard.eps"/>
          <p:cNvPicPr preferRelativeResize="0"/>
          <p:nvPr/>
        </p:nvPicPr>
        <p:blipFill rotWithShape="1">
          <a:blip r:embed="rId3">
            <a:alphaModFix/>
          </a:blip>
          <a:srcRect/>
          <a:stretch/>
        </p:blipFill>
        <p:spPr>
          <a:xfrm>
            <a:off x="148180" y="6078162"/>
            <a:ext cx="2171700" cy="542925"/>
          </a:xfrm>
          <a:prstGeom prst="rect">
            <a:avLst/>
          </a:prstGeom>
          <a:noFill/>
          <a:ln>
            <a:noFill/>
          </a:ln>
        </p:spPr>
      </p:pic>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5"/>
        <p:cNvGrpSpPr/>
        <p:nvPr/>
      </p:nvGrpSpPr>
      <p:grpSpPr>
        <a:xfrm>
          <a:off x="0" y="0"/>
          <a:ext cx="0" cy="0"/>
          <a:chOff x="0" y="0"/>
          <a:chExt cx="0" cy="0"/>
        </a:xfrm>
      </p:grpSpPr>
      <p:sp>
        <p:nvSpPr>
          <p:cNvPr id="46" name="Google Shape;46;p13"/>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3"/>
          <p:cNvSpPr txBox="1">
            <a:spLocks noGrp="1"/>
          </p:cNvSpPr>
          <p:nvPr>
            <p:ph type="body" idx="1"/>
          </p:nvPr>
        </p:nvSpPr>
        <p:spPr>
          <a:xfrm>
            <a:off x="609600" y="1600203"/>
            <a:ext cx="53848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2"/>
              </a:buClr>
              <a:buSzPts val="2800"/>
              <a:buChar char="▪"/>
              <a:defRPr sz="2800"/>
            </a:lvl1pPr>
            <a:lvl2pPr marL="914400" lvl="1" indent="-381000" algn="l">
              <a:spcBef>
                <a:spcPts val="480"/>
              </a:spcBef>
              <a:spcAft>
                <a:spcPts val="0"/>
              </a:spcAft>
              <a:buClr>
                <a:schemeClr val="dk2"/>
              </a:buClr>
              <a:buSzPts val="2400"/>
              <a:buChar char="▪"/>
              <a:defRPr sz="2400"/>
            </a:lvl2pPr>
            <a:lvl3pPr marL="1371600" lvl="2" indent="-355600" algn="l">
              <a:spcBef>
                <a:spcPts val="400"/>
              </a:spcBef>
              <a:spcAft>
                <a:spcPts val="0"/>
              </a:spcAft>
              <a:buClr>
                <a:schemeClr val="dk2"/>
              </a:buClr>
              <a:buSzPts val="2000"/>
              <a:buChar char="▪"/>
              <a:defRPr sz="2000"/>
            </a:lvl3pPr>
            <a:lvl4pPr marL="1828800" lvl="3" indent="-342900" algn="l">
              <a:spcBef>
                <a:spcPts val="360"/>
              </a:spcBef>
              <a:spcAft>
                <a:spcPts val="0"/>
              </a:spcAft>
              <a:buClr>
                <a:schemeClr val="dk2"/>
              </a:buClr>
              <a:buSzPts val="1800"/>
              <a:buChar char="▪"/>
              <a:defRPr sz="1800"/>
            </a:lvl4pPr>
            <a:lvl5pPr marL="2286000" lvl="4" indent="-342900" algn="l">
              <a:spcBef>
                <a:spcPts val="360"/>
              </a:spcBef>
              <a:spcAft>
                <a:spcPts val="0"/>
              </a:spcAft>
              <a:buClr>
                <a:schemeClr val="dk2"/>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8" name="Google Shape;48;p13"/>
          <p:cNvSpPr txBox="1">
            <a:spLocks noGrp="1"/>
          </p:cNvSpPr>
          <p:nvPr>
            <p:ph type="body" idx="2"/>
          </p:nvPr>
        </p:nvSpPr>
        <p:spPr>
          <a:xfrm>
            <a:off x="6197600" y="1600203"/>
            <a:ext cx="53848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2"/>
              </a:buClr>
              <a:buSzPts val="2800"/>
              <a:buChar char="▪"/>
              <a:defRPr sz="2800"/>
            </a:lvl1pPr>
            <a:lvl2pPr marL="914400" lvl="1" indent="-381000" algn="l">
              <a:spcBef>
                <a:spcPts val="480"/>
              </a:spcBef>
              <a:spcAft>
                <a:spcPts val="0"/>
              </a:spcAft>
              <a:buClr>
                <a:schemeClr val="dk2"/>
              </a:buClr>
              <a:buSzPts val="2400"/>
              <a:buChar char="▪"/>
              <a:defRPr sz="2400"/>
            </a:lvl2pPr>
            <a:lvl3pPr marL="1371600" lvl="2" indent="-355600" algn="l">
              <a:spcBef>
                <a:spcPts val="400"/>
              </a:spcBef>
              <a:spcAft>
                <a:spcPts val="0"/>
              </a:spcAft>
              <a:buClr>
                <a:schemeClr val="dk2"/>
              </a:buClr>
              <a:buSzPts val="2000"/>
              <a:buChar char="▪"/>
              <a:defRPr sz="2000"/>
            </a:lvl3pPr>
            <a:lvl4pPr marL="1828800" lvl="3" indent="-342900" algn="l">
              <a:spcBef>
                <a:spcPts val="360"/>
              </a:spcBef>
              <a:spcAft>
                <a:spcPts val="0"/>
              </a:spcAft>
              <a:buClr>
                <a:schemeClr val="dk2"/>
              </a:buClr>
              <a:buSzPts val="1800"/>
              <a:buChar char="▪"/>
              <a:defRPr sz="1800"/>
            </a:lvl4pPr>
            <a:lvl5pPr marL="2286000" lvl="4" indent="-342900" algn="l">
              <a:spcBef>
                <a:spcPts val="360"/>
              </a:spcBef>
              <a:spcAft>
                <a:spcPts val="0"/>
              </a:spcAft>
              <a:buClr>
                <a:schemeClr val="dk2"/>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9" name="Google Shape;49;p13"/>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13"/>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13"/>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1"/>
        <p:cNvGrpSpPr/>
        <p:nvPr/>
      </p:nvGrpSpPr>
      <p:grpSpPr>
        <a:xfrm>
          <a:off x="0" y="0"/>
          <a:ext cx="0" cy="0"/>
          <a:chOff x="0" y="0"/>
          <a:chExt cx="0" cy="0"/>
        </a:xfrm>
      </p:grpSpPr>
      <p:sp>
        <p:nvSpPr>
          <p:cNvPr id="62" name="Google Shape;62;p15"/>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5"/>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15"/>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15"/>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
        <p:cNvGrpSpPr/>
        <p:nvPr/>
      </p:nvGrpSpPr>
      <p:grpSpPr>
        <a:xfrm>
          <a:off x="0" y="0"/>
          <a:ext cx="0" cy="0"/>
          <a:chOff x="0" y="0"/>
          <a:chExt cx="0" cy="0"/>
        </a:xfrm>
      </p:grpSpPr>
      <p:sp>
        <p:nvSpPr>
          <p:cNvPr id="67" name="Google Shape;67;p16"/>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16"/>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16"/>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0"/>
        <p:cNvGrpSpPr/>
        <p:nvPr/>
      </p:nvGrpSpPr>
      <p:grpSpPr>
        <a:xfrm>
          <a:off x="0" y="0"/>
          <a:ext cx="0" cy="0"/>
          <a:chOff x="0" y="0"/>
          <a:chExt cx="0" cy="0"/>
        </a:xfrm>
      </p:grpSpPr>
      <p:sp>
        <p:nvSpPr>
          <p:cNvPr id="71" name="Google Shape;71;p17"/>
          <p:cNvSpPr txBox="1">
            <a:spLocks noGrp="1"/>
          </p:cNvSpPr>
          <p:nvPr>
            <p:ph type="title"/>
          </p:nvPr>
        </p:nvSpPr>
        <p:spPr>
          <a:xfrm>
            <a:off x="609602" y="273050"/>
            <a:ext cx="4011084"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Arial"/>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 name="Google Shape;72;p17"/>
          <p:cNvSpPr txBox="1">
            <a:spLocks noGrp="1"/>
          </p:cNvSpPr>
          <p:nvPr>
            <p:ph type="body" idx="1"/>
          </p:nvPr>
        </p:nvSpPr>
        <p:spPr>
          <a:xfrm>
            <a:off x="4766733" y="273053"/>
            <a:ext cx="6815667"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2"/>
              </a:buClr>
              <a:buSzPts val="3200"/>
              <a:buChar char="▪"/>
              <a:defRPr sz="3200"/>
            </a:lvl1pPr>
            <a:lvl2pPr marL="914400" lvl="1" indent="-406400" algn="l">
              <a:spcBef>
                <a:spcPts val="560"/>
              </a:spcBef>
              <a:spcAft>
                <a:spcPts val="0"/>
              </a:spcAft>
              <a:buClr>
                <a:schemeClr val="dk2"/>
              </a:buClr>
              <a:buSzPts val="2800"/>
              <a:buChar char="▪"/>
              <a:defRPr sz="2800"/>
            </a:lvl2pPr>
            <a:lvl3pPr marL="1371600" lvl="2" indent="-381000" algn="l">
              <a:spcBef>
                <a:spcPts val="480"/>
              </a:spcBef>
              <a:spcAft>
                <a:spcPts val="0"/>
              </a:spcAft>
              <a:buClr>
                <a:schemeClr val="dk2"/>
              </a:buClr>
              <a:buSzPts val="2400"/>
              <a:buChar char="▪"/>
              <a:defRPr sz="2400"/>
            </a:lvl3pPr>
            <a:lvl4pPr marL="1828800" lvl="3" indent="-355600" algn="l">
              <a:spcBef>
                <a:spcPts val="400"/>
              </a:spcBef>
              <a:spcAft>
                <a:spcPts val="0"/>
              </a:spcAft>
              <a:buClr>
                <a:schemeClr val="dk2"/>
              </a:buClr>
              <a:buSzPts val="2000"/>
              <a:buChar char="▪"/>
              <a:defRPr sz="2000"/>
            </a:lvl4pPr>
            <a:lvl5pPr marL="2286000" lvl="4" indent="-355600" algn="l">
              <a:spcBef>
                <a:spcPts val="400"/>
              </a:spcBef>
              <a:spcAft>
                <a:spcPts val="0"/>
              </a:spcAft>
              <a:buClr>
                <a:schemeClr val="dk2"/>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73" name="Google Shape;73;p17"/>
          <p:cNvSpPr txBox="1">
            <a:spLocks noGrp="1"/>
          </p:cNvSpPr>
          <p:nvPr>
            <p:ph type="body" idx="2"/>
          </p:nvPr>
        </p:nvSpPr>
        <p:spPr>
          <a:xfrm>
            <a:off x="609602" y="1435103"/>
            <a:ext cx="4011084"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2"/>
              </a:buClr>
              <a:buSzPts val="1400"/>
              <a:buNone/>
              <a:defRPr sz="1400"/>
            </a:lvl1pPr>
            <a:lvl2pPr marL="914400" lvl="1" indent="-228600" algn="l">
              <a:spcBef>
                <a:spcPts val="240"/>
              </a:spcBef>
              <a:spcAft>
                <a:spcPts val="0"/>
              </a:spcAft>
              <a:buClr>
                <a:schemeClr val="dk2"/>
              </a:buClr>
              <a:buSzPts val="1200"/>
              <a:buNone/>
              <a:defRPr sz="1200"/>
            </a:lvl2pPr>
            <a:lvl3pPr marL="1371600" lvl="2" indent="-228600" algn="l">
              <a:spcBef>
                <a:spcPts val="200"/>
              </a:spcBef>
              <a:spcAft>
                <a:spcPts val="0"/>
              </a:spcAft>
              <a:buClr>
                <a:schemeClr val="dk2"/>
              </a:buClr>
              <a:buSzPts val="1000"/>
              <a:buNone/>
              <a:defRPr sz="1000"/>
            </a:lvl3pPr>
            <a:lvl4pPr marL="1828800" lvl="3" indent="-228600" algn="l">
              <a:spcBef>
                <a:spcPts val="180"/>
              </a:spcBef>
              <a:spcAft>
                <a:spcPts val="0"/>
              </a:spcAft>
              <a:buClr>
                <a:schemeClr val="dk2"/>
              </a:buClr>
              <a:buSzPts val="900"/>
              <a:buNone/>
              <a:defRPr sz="900"/>
            </a:lvl4pPr>
            <a:lvl5pPr marL="2286000" lvl="4" indent="-228600" algn="l">
              <a:spcBef>
                <a:spcPts val="180"/>
              </a:spcBef>
              <a:spcAft>
                <a:spcPts val="0"/>
              </a:spcAft>
              <a:buClr>
                <a:schemeClr val="dk2"/>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74" name="Google Shape;74;p17"/>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17"/>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7"/>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7"/>
        <p:cNvGrpSpPr/>
        <p:nvPr/>
      </p:nvGrpSpPr>
      <p:grpSpPr>
        <a:xfrm>
          <a:off x="0" y="0"/>
          <a:ext cx="0" cy="0"/>
          <a:chOff x="0" y="0"/>
          <a:chExt cx="0" cy="0"/>
        </a:xfrm>
      </p:grpSpPr>
      <p:sp>
        <p:nvSpPr>
          <p:cNvPr id="78" name="Google Shape;78;p18"/>
          <p:cNvSpPr txBox="1">
            <a:spLocks noGrp="1"/>
          </p:cNvSpPr>
          <p:nvPr>
            <p:ph type="title"/>
          </p:nvPr>
        </p:nvSpPr>
        <p:spPr>
          <a:xfrm>
            <a:off x="2389717" y="4800600"/>
            <a:ext cx="73152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Arial"/>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18"/>
          <p:cNvSpPr>
            <a:spLocks noGrp="1"/>
          </p:cNvSpPr>
          <p:nvPr>
            <p:ph type="pic" idx="2"/>
          </p:nvPr>
        </p:nvSpPr>
        <p:spPr>
          <a:xfrm>
            <a:off x="2389717" y="612775"/>
            <a:ext cx="7315200" cy="4114800"/>
          </a:xfrm>
          <a:prstGeom prst="rect">
            <a:avLst/>
          </a:prstGeom>
          <a:noFill/>
          <a:ln>
            <a:noFill/>
          </a:ln>
        </p:spPr>
      </p:sp>
      <p:sp>
        <p:nvSpPr>
          <p:cNvPr id="80" name="Google Shape;80;p18"/>
          <p:cNvSpPr txBox="1">
            <a:spLocks noGrp="1"/>
          </p:cNvSpPr>
          <p:nvPr>
            <p:ph type="body" idx="1"/>
          </p:nvPr>
        </p:nvSpPr>
        <p:spPr>
          <a:xfrm>
            <a:off x="2389717" y="5367338"/>
            <a:ext cx="73152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2"/>
              </a:buClr>
              <a:buSzPts val="1400"/>
              <a:buNone/>
              <a:defRPr sz="1400"/>
            </a:lvl1pPr>
            <a:lvl2pPr marL="914400" lvl="1" indent="-228600" algn="l">
              <a:spcBef>
                <a:spcPts val="240"/>
              </a:spcBef>
              <a:spcAft>
                <a:spcPts val="0"/>
              </a:spcAft>
              <a:buClr>
                <a:schemeClr val="dk2"/>
              </a:buClr>
              <a:buSzPts val="1200"/>
              <a:buNone/>
              <a:defRPr sz="1200"/>
            </a:lvl2pPr>
            <a:lvl3pPr marL="1371600" lvl="2" indent="-228600" algn="l">
              <a:spcBef>
                <a:spcPts val="200"/>
              </a:spcBef>
              <a:spcAft>
                <a:spcPts val="0"/>
              </a:spcAft>
              <a:buClr>
                <a:schemeClr val="dk2"/>
              </a:buClr>
              <a:buSzPts val="1000"/>
              <a:buNone/>
              <a:defRPr sz="1000"/>
            </a:lvl3pPr>
            <a:lvl4pPr marL="1828800" lvl="3" indent="-228600" algn="l">
              <a:spcBef>
                <a:spcPts val="180"/>
              </a:spcBef>
              <a:spcAft>
                <a:spcPts val="0"/>
              </a:spcAft>
              <a:buClr>
                <a:schemeClr val="dk2"/>
              </a:buClr>
              <a:buSzPts val="900"/>
              <a:buNone/>
              <a:defRPr sz="900"/>
            </a:lvl4pPr>
            <a:lvl5pPr marL="2286000" lvl="4" indent="-228600" algn="l">
              <a:spcBef>
                <a:spcPts val="180"/>
              </a:spcBef>
              <a:spcAft>
                <a:spcPts val="0"/>
              </a:spcAft>
              <a:buClr>
                <a:schemeClr val="dk2"/>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81" name="Google Shape;81;p18"/>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8"/>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8"/>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4"/>
        <p:cNvGrpSpPr/>
        <p:nvPr/>
      </p:nvGrpSpPr>
      <p:grpSpPr>
        <a:xfrm>
          <a:off x="0" y="0"/>
          <a:ext cx="0" cy="0"/>
          <a:chOff x="0" y="0"/>
          <a:chExt cx="0" cy="0"/>
        </a:xfrm>
      </p:grpSpPr>
      <p:sp>
        <p:nvSpPr>
          <p:cNvPr id="85" name="Google Shape;85;p19"/>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 name="Google Shape;86;p19"/>
          <p:cNvSpPr txBox="1">
            <a:spLocks noGrp="1"/>
          </p:cNvSpPr>
          <p:nvPr>
            <p:ph type="body" idx="1"/>
          </p:nvPr>
        </p:nvSpPr>
        <p:spPr>
          <a:xfrm rot="5400000">
            <a:off x="3833019" y="-1623215"/>
            <a:ext cx="4525963" cy="10972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2"/>
              </a:buClr>
              <a:buSzPts val="1800"/>
              <a:buChar char="▪"/>
              <a:defRPr/>
            </a:lvl1pPr>
            <a:lvl2pPr marL="914400" lvl="1" indent="-342900" algn="l">
              <a:spcBef>
                <a:spcPts val="360"/>
              </a:spcBef>
              <a:spcAft>
                <a:spcPts val="0"/>
              </a:spcAft>
              <a:buClr>
                <a:schemeClr val="dk2"/>
              </a:buClr>
              <a:buSzPts val="1800"/>
              <a:buChar char="▪"/>
              <a:defRPr/>
            </a:lvl2pPr>
            <a:lvl3pPr marL="1371600" lvl="2" indent="-342900" algn="l">
              <a:spcBef>
                <a:spcPts val="360"/>
              </a:spcBef>
              <a:spcAft>
                <a:spcPts val="0"/>
              </a:spcAft>
              <a:buClr>
                <a:schemeClr val="dk2"/>
              </a:buClr>
              <a:buSzPts val="1800"/>
              <a:buChar char="▪"/>
              <a:defRPr/>
            </a:lvl3pPr>
            <a:lvl4pPr marL="1828800" lvl="3" indent="-342900" algn="l">
              <a:spcBef>
                <a:spcPts val="360"/>
              </a:spcBef>
              <a:spcAft>
                <a:spcPts val="0"/>
              </a:spcAft>
              <a:buClr>
                <a:schemeClr val="dk2"/>
              </a:buClr>
              <a:buSzPts val="1800"/>
              <a:buChar char="▪"/>
              <a:defRPr/>
            </a:lvl4pPr>
            <a:lvl5pPr marL="2286000" lvl="4" indent="-342900" algn="l">
              <a:spcBef>
                <a:spcPts val="360"/>
              </a:spcBef>
              <a:spcAft>
                <a:spcPts val="0"/>
              </a:spcAft>
              <a:buClr>
                <a:schemeClr val="dk2"/>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7" name="Google Shape;87;p19"/>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19"/>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19"/>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9"/>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marR="0" lvl="0" algn="l" rtl="0">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9"/>
          <p:cNvSpPr txBox="1">
            <a:spLocks noGrp="1"/>
          </p:cNvSpPr>
          <p:nvPr>
            <p:ph type="body" idx="1"/>
          </p:nvPr>
        </p:nvSpPr>
        <p:spPr>
          <a:xfrm>
            <a:off x="609600" y="1600203"/>
            <a:ext cx="109728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2"/>
              </a:buClr>
              <a:buSzPts val="3200"/>
              <a:buFont typeface="Noto Sans Symbols"/>
              <a:buChar char="▪"/>
              <a:defRPr sz="3200" b="0" i="0" u="none" strike="noStrike" cap="none">
                <a:solidFill>
                  <a:schemeClr val="dk2"/>
                </a:solidFill>
                <a:latin typeface="Times New Roman"/>
                <a:ea typeface="Times New Roman"/>
                <a:cs typeface="Times New Roman"/>
                <a:sym typeface="Times New Roman"/>
              </a:defRPr>
            </a:lvl1pPr>
            <a:lvl2pPr marL="914400" marR="0" lvl="1" indent="-406400" algn="l" rtl="0">
              <a:spcBef>
                <a:spcPts val="560"/>
              </a:spcBef>
              <a:spcAft>
                <a:spcPts val="0"/>
              </a:spcAft>
              <a:buClr>
                <a:schemeClr val="dk2"/>
              </a:buClr>
              <a:buSzPts val="2800"/>
              <a:buFont typeface="Noto Sans Symbols"/>
              <a:buChar char="▪"/>
              <a:defRPr sz="2800" b="0" i="0" u="none" strike="noStrike" cap="none">
                <a:solidFill>
                  <a:schemeClr val="dk2"/>
                </a:solidFill>
                <a:latin typeface="Times New Roman"/>
                <a:ea typeface="Times New Roman"/>
                <a:cs typeface="Times New Roman"/>
                <a:sym typeface="Times New Roman"/>
              </a:defRPr>
            </a:lvl2pPr>
            <a:lvl3pPr marL="1371600" marR="0" lvl="2" indent="-381000" algn="l" rtl="0">
              <a:spcBef>
                <a:spcPts val="480"/>
              </a:spcBef>
              <a:spcAft>
                <a:spcPts val="0"/>
              </a:spcAft>
              <a:buClr>
                <a:schemeClr val="dk2"/>
              </a:buClr>
              <a:buSzPts val="2400"/>
              <a:buFont typeface="Noto Sans Symbols"/>
              <a:buChar char="▪"/>
              <a:defRPr sz="2400" b="0" i="0" u="none" strike="noStrike" cap="none">
                <a:solidFill>
                  <a:schemeClr val="dk2"/>
                </a:solidFill>
                <a:latin typeface="Times New Roman"/>
                <a:ea typeface="Times New Roman"/>
                <a:cs typeface="Times New Roman"/>
                <a:sym typeface="Times New Roman"/>
              </a:defRPr>
            </a:lvl3pPr>
            <a:lvl4pPr marL="1828800" marR="0" lvl="3" indent="-355600" algn="l" rtl="0">
              <a:spcBef>
                <a:spcPts val="400"/>
              </a:spcBef>
              <a:spcAft>
                <a:spcPts val="0"/>
              </a:spcAft>
              <a:buClr>
                <a:schemeClr val="dk2"/>
              </a:buClr>
              <a:buSzPts val="2000"/>
              <a:buFont typeface="Noto Sans Symbols"/>
              <a:buChar char="▪"/>
              <a:defRPr sz="2000" b="0" i="0" u="none" strike="noStrike" cap="none">
                <a:solidFill>
                  <a:schemeClr val="dk2"/>
                </a:solidFill>
                <a:latin typeface="Times New Roman"/>
                <a:ea typeface="Times New Roman"/>
                <a:cs typeface="Times New Roman"/>
                <a:sym typeface="Times New Roman"/>
              </a:defRPr>
            </a:lvl4pPr>
            <a:lvl5pPr marL="2286000" marR="0" lvl="4" indent="-355600" algn="l" rtl="0">
              <a:spcBef>
                <a:spcPts val="400"/>
              </a:spcBef>
              <a:spcAft>
                <a:spcPts val="0"/>
              </a:spcAft>
              <a:buClr>
                <a:schemeClr val="dk2"/>
              </a:buClr>
              <a:buSzPts val="2000"/>
              <a:buFont typeface="Noto Sans Symbols"/>
              <a:buChar char="▪"/>
              <a:defRPr sz="2000" b="0" i="0" u="none" strike="noStrike" cap="none">
                <a:solidFill>
                  <a:schemeClr val="dk2"/>
                </a:solidFill>
                <a:latin typeface="Times New Roman"/>
                <a:ea typeface="Times New Roman"/>
                <a:cs typeface="Times New Roman"/>
                <a:sym typeface="Times New Roman"/>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9"/>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B9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9"/>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B9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9"/>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B98888"/>
                </a:solidFill>
                <a:latin typeface="Calibri"/>
                <a:ea typeface="Calibri"/>
                <a:cs typeface="Calibri"/>
                <a:sym typeface="Calibri"/>
              </a:defRPr>
            </a:lvl1pPr>
            <a:lvl2pPr marL="0" marR="0" lvl="1" indent="0" algn="r" rtl="0">
              <a:spcBef>
                <a:spcPts val="0"/>
              </a:spcBef>
              <a:buNone/>
              <a:defRPr sz="1200" b="0" i="0" u="none" strike="noStrike" cap="none">
                <a:solidFill>
                  <a:srgbClr val="B98888"/>
                </a:solidFill>
                <a:latin typeface="Calibri"/>
                <a:ea typeface="Calibri"/>
                <a:cs typeface="Calibri"/>
                <a:sym typeface="Calibri"/>
              </a:defRPr>
            </a:lvl2pPr>
            <a:lvl3pPr marL="0" marR="0" lvl="2" indent="0" algn="r" rtl="0">
              <a:spcBef>
                <a:spcPts val="0"/>
              </a:spcBef>
              <a:buNone/>
              <a:defRPr sz="1200" b="0" i="0" u="none" strike="noStrike" cap="none">
                <a:solidFill>
                  <a:srgbClr val="B98888"/>
                </a:solidFill>
                <a:latin typeface="Calibri"/>
                <a:ea typeface="Calibri"/>
                <a:cs typeface="Calibri"/>
                <a:sym typeface="Calibri"/>
              </a:defRPr>
            </a:lvl3pPr>
            <a:lvl4pPr marL="0" marR="0" lvl="3" indent="0" algn="r" rtl="0">
              <a:spcBef>
                <a:spcPts val="0"/>
              </a:spcBef>
              <a:buNone/>
              <a:defRPr sz="1200" b="0" i="0" u="none" strike="noStrike" cap="none">
                <a:solidFill>
                  <a:srgbClr val="B98888"/>
                </a:solidFill>
                <a:latin typeface="Calibri"/>
                <a:ea typeface="Calibri"/>
                <a:cs typeface="Calibri"/>
                <a:sym typeface="Calibri"/>
              </a:defRPr>
            </a:lvl4pPr>
            <a:lvl5pPr marL="0" marR="0" lvl="4" indent="0" algn="r" rtl="0">
              <a:spcBef>
                <a:spcPts val="0"/>
              </a:spcBef>
              <a:buNone/>
              <a:defRPr sz="1200" b="0" i="0" u="none" strike="noStrike" cap="none">
                <a:solidFill>
                  <a:srgbClr val="B98888"/>
                </a:solidFill>
                <a:latin typeface="Calibri"/>
                <a:ea typeface="Calibri"/>
                <a:cs typeface="Calibri"/>
                <a:sym typeface="Calibri"/>
              </a:defRPr>
            </a:lvl5pPr>
            <a:lvl6pPr marL="0" marR="0" lvl="5" indent="0" algn="r" rtl="0">
              <a:spcBef>
                <a:spcPts val="0"/>
              </a:spcBef>
              <a:buNone/>
              <a:defRPr sz="1200" b="0" i="0" u="none" strike="noStrike" cap="none">
                <a:solidFill>
                  <a:srgbClr val="B98888"/>
                </a:solidFill>
                <a:latin typeface="Calibri"/>
                <a:ea typeface="Calibri"/>
                <a:cs typeface="Calibri"/>
                <a:sym typeface="Calibri"/>
              </a:defRPr>
            </a:lvl6pPr>
            <a:lvl7pPr marL="0" marR="0" lvl="6" indent="0" algn="r" rtl="0">
              <a:spcBef>
                <a:spcPts val="0"/>
              </a:spcBef>
              <a:buNone/>
              <a:defRPr sz="1200" b="0" i="0" u="none" strike="noStrike" cap="none">
                <a:solidFill>
                  <a:srgbClr val="B98888"/>
                </a:solidFill>
                <a:latin typeface="Calibri"/>
                <a:ea typeface="Calibri"/>
                <a:cs typeface="Calibri"/>
                <a:sym typeface="Calibri"/>
              </a:defRPr>
            </a:lvl7pPr>
            <a:lvl8pPr marL="0" marR="0" lvl="7" indent="0" algn="r" rtl="0">
              <a:spcBef>
                <a:spcPts val="0"/>
              </a:spcBef>
              <a:buNone/>
              <a:defRPr sz="1200" b="0" i="0" u="none" strike="noStrike" cap="none">
                <a:solidFill>
                  <a:srgbClr val="B98888"/>
                </a:solidFill>
                <a:latin typeface="Calibri"/>
                <a:ea typeface="Calibri"/>
                <a:cs typeface="Calibri"/>
                <a:sym typeface="Calibri"/>
              </a:defRPr>
            </a:lvl8pPr>
            <a:lvl9pPr marL="0" marR="0" lvl="8" indent="0" algn="r" rtl="0">
              <a:spcBef>
                <a:spcPts val="0"/>
              </a:spcBef>
              <a:buNone/>
              <a:defRPr sz="1200" b="0" i="0" u="none" strike="noStrike" cap="none">
                <a:solidFill>
                  <a:srgbClr val="B9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Lst>
  <p:transition>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5.sv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16.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
          <p:cNvSpPr/>
          <p:nvPr/>
        </p:nvSpPr>
        <p:spPr>
          <a:xfrm>
            <a:off x="7353" y="0"/>
            <a:ext cx="12192000" cy="5778500"/>
          </a:xfrm>
          <a:prstGeom prst="rect">
            <a:avLst/>
          </a:prstGeom>
          <a:solidFill>
            <a:schemeClr val="dk1"/>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1" name="Google Shape;111;p1" descr="This is the title of the presentation, situated in the center of the slide."/>
          <p:cNvSpPr txBox="1">
            <a:spLocks noGrp="1"/>
          </p:cNvSpPr>
          <p:nvPr>
            <p:ph type="title" idx="4294967295"/>
          </p:nvPr>
        </p:nvSpPr>
        <p:spPr>
          <a:xfrm>
            <a:off x="1287380" y="725855"/>
            <a:ext cx="9589168" cy="3412390"/>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chemeClr val="lt1"/>
              </a:buClr>
              <a:buSzPts val="4800"/>
              <a:buFont typeface="Arial"/>
              <a:buNone/>
            </a:pPr>
            <a:r>
              <a:rPr lang="en-US" sz="4800" b="1" i="0" u="none" strike="noStrike" cap="none" dirty="0">
                <a:solidFill>
                  <a:schemeClr val="lt1"/>
                </a:solidFill>
                <a:latin typeface="Arial"/>
                <a:ea typeface="Arial"/>
                <a:cs typeface="Arial"/>
                <a:sym typeface="Arial"/>
              </a:rPr>
              <a:t>Norris Medical Library Wellness and Reflection Room</a:t>
            </a:r>
            <a:endParaRPr dirty="0"/>
          </a:p>
          <a:p>
            <a:pPr marL="0" marR="0" lvl="0" indent="0" algn="l" rtl="0">
              <a:lnSpc>
                <a:spcPct val="100000"/>
              </a:lnSpc>
              <a:spcBef>
                <a:spcPts val="0"/>
              </a:spcBef>
              <a:spcAft>
                <a:spcPts val="0"/>
              </a:spcAft>
              <a:buClr>
                <a:schemeClr val="dk1"/>
              </a:buClr>
              <a:buSzPts val="4800"/>
              <a:buFont typeface="Arial"/>
              <a:buNone/>
            </a:pPr>
            <a:endParaRPr sz="4800" b="1" i="0" u="none" strike="noStrike" cap="none" dirty="0">
              <a:solidFill>
                <a:schemeClr val="lt1"/>
              </a:solidFill>
              <a:latin typeface="Arial"/>
              <a:ea typeface="Arial"/>
              <a:cs typeface="Arial"/>
              <a:sym typeface="Arial"/>
            </a:endParaRPr>
          </a:p>
        </p:txBody>
      </p:sp>
      <p:sp>
        <p:nvSpPr>
          <p:cNvPr id="112" name="Google Shape;112;p1" descr="This text lists the presenter's name, location or occasion, and the date"/>
          <p:cNvSpPr txBox="1"/>
          <p:nvPr/>
        </p:nvSpPr>
        <p:spPr>
          <a:xfrm>
            <a:off x="1523998" y="4125595"/>
            <a:ext cx="6144986" cy="92328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dirty="0">
                <a:solidFill>
                  <a:schemeClr val="lt1"/>
                </a:solidFill>
                <a:latin typeface="+mn-lt"/>
                <a:ea typeface="Arial"/>
                <a:cs typeface="Arial"/>
                <a:sym typeface="Arial"/>
              </a:rPr>
              <a:t>Presented by: Leslie Jones, Karin Saric, Annie Thompson, Renee Rau, and Luis Franco</a:t>
            </a:r>
            <a:endParaRPr dirty="0">
              <a:latin typeface="+mn-lt"/>
            </a:endParaRPr>
          </a:p>
          <a:p>
            <a:pPr marL="0" marR="0" lvl="0" indent="0" algn="l" rtl="0">
              <a:spcBef>
                <a:spcPts val="0"/>
              </a:spcBef>
              <a:spcAft>
                <a:spcPts val="0"/>
              </a:spcAft>
              <a:buNone/>
            </a:pPr>
            <a:r>
              <a:rPr lang="en-US" sz="1800" dirty="0">
                <a:solidFill>
                  <a:schemeClr val="bg1"/>
                </a:solidFill>
                <a:effectLst/>
                <a:latin typeface="+mn-lt"/>
                <a:ea typeface="Calibri" panose="020F0502020204030204" pitchFamily="34" charset="0"/>
              </a:rPr>
              <a:t>BTAA Wellness Symposium – April 24, 2025</a:t>
            </a:r>
            <a:endParaRPr sz="1800" b="0" i="0" u="none" strike="noStrike" cap="none" dirty="0">
              <a:solidFill>
                <a:schemeClr val="bg1"/>
              </a:solidFill>
              <a:latin typeface="+mn-lt"/>
              <a:ea typeface="Arial"/>
              <a:cs typeface="Arial"/>
              <a:sym typeface="Arial"/>
            </a:endParaRPr>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A52A2-8F43-4DB4-A5FD-9C0A751AFA6A}"/>
              </a:ext>
            </a:extLst>
          </p:cNvPr>
          <p:cNvSpPr>
            <a:spLocks noGrp="1"/>
          </p:cNvSpPr>
          <p:nvPr>
            <p:ph type="title"/>
          </p:nvPr>
        </p:nvSpPr>
        <p:spPr/>
        <p:txBody>
          <a:bodyPr/>
          <a:lstStyle/>
          <a:p>
            <a:r>
              <a:rPr lang="en-US" dirty="0"/>
              <a:t>Online Self-care Guide</a:t>
            </a:r>
          </a:p>
        </p:txBody>
      </p:sp>
      <p:sp>
        <p:nvSpPr>
          <p:cNvPr id="5" name="Freeform 2">
            <a:extLst>
              <a:ext uri="{FF2B5EF4-FFF2-40B4-BE49-F238E27FC236}">
                <a16:creationId xmlns:a16="http://schemas.microsoft.com/office/drawing/2014/main" id="{D91C62B7-268B-4E99-9360-8FCA5B7A9AA3}"/>
              </a:ext>
            </a:extLst>
          </p:cNvPr>
          <p:cNvSpPr/>
          <p:nvPr/>
        </p:nvSpPr>
        <p:spPr>
          <a:xfrm>
            <a:off x="609600" y="1355834"/>
            <a:ext cx="4404093" cy="3905305"/>
          </a:xfrm>
          <a:custGeom>
            <a:avLst/>
            <a:gdLst/>
            <a:ahLst/>
            <a:cxnLst/>
            <a:rect l="l" t="t" r="r" b="b"/>
            <a:pathLst>
              <a:path w="8556404" h="7587344">
                <a:moveTo>
                  <a:pt x="0" y="0"/>
                </a:moveTo>
                <a:lnTo>
                  <a:pt x="8556404" y="0"/>
                </a:lnTo>
                <a:lnTo>
                  <a:pt x="8556404" y="7587345"/>
                </a:lnTo>
                <a:lnTo>
                  <a:pt x="0" y="7587345"/>
                </a:lnTo>
                <a:lnTo>
                  <a:pt x="0" y="0"/>
                </a:lnTo>
                <a:close/>
              </a:path>
            </a:pathLst>
          </a:custGeom>
          <a:blipFill>
            <a:blip r:embed="rId3"/>
            <a:stretch>
              <a:fillRect t="-755" b="-755"/>
            </a:stretch>
          </a:blipFill>
        </p:spPr>
      </p:sp>
      <p:sp>
        <p:nvSpPr>
          <p:cNvPr id="6" name="Freeform 3">
            <a:extLst>
              <a:ext uri="{FF2B5EF4-FFF2-40B4-BE49-F238E27FC236}">
                <a16:creationId xmlns:a16="http://schemas.microsoft.com/office/drawing/2014/main" id="{25EE706B-24EB-43C3-895E-777A3F324387}"/>
              </a:ext>
            </a:extLst>
          </p:cNvPr>
          <p:cNvSpPr/>
          <p:nvPr/>
        </p:nvSpPr>
        <p:spPr>
          <a:xfrm>
            <a:off x="5637696" y="1657651"/>
            <a:ext cx="5839344" cy="3542698"/>
          </a:xfrm>
          <a:custGeom>
            <a:avLst/>
            <a:gdLst/>
            <a:ahLst/>
            <a:cxnLst/>
            <a:rect l="l" t="t" r="r" b="b"/>
            <a:pathLst>
              <a:path w="9224741" h="5596600">
                <a:moveTo>
                  <a:pt x="0" y="0"/>
                </a:moveTo>
                <a:lnTo>
                  <a:pt x="9224740" y="0"/>
                </a:lnTo>
                <a:lnTo>
                  <a:pt x="9224740" y="5596600"/>
                </a:lnTo>
                <a:lnTo>
                  <a:pt x="0" y="5596600"/>
                </a:lnTo>
                <a:lnTo>
                  <a:pt x="0" y="0"/>
                </a:lnTo>
                <a:close/>
              </a:path>
            </a:pathLst>
          </a:custGeom>
          <a:blipFill>
            <a:blip r:embed="rId4"/>
            <a:stretch>
              <a:fillRect/>
            </a:stretch>
          </a:blipFill>
        </p:spPr>
      </p:sp>
    </p:spTree>
    <p:extLst>
      <p:ext uri="{BB962C8B-B14F-4D97-AF65-F5344CB8AC3E}">
        <p14:creationId xmlns:p14="http://schemas.microsoft.com/office/powerpoint/2010/main" val="1373038455"/>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DAA8644-0212-4BCC-81CE-F53C352E9ABF}"/>
              </a:ext>
            </a:extLst>
          </p:cNvPr>
          <p:cNvPicPr>
            <a:picLocks noChangeAspect="1"/>
          </p:cNvPicPr>
          <p:nvPr/>
        </p:nvPicPr>
        <p:blipFill>
          <a:blip r:embed="rId3"/>
          <a:stretch>
            <a:fillRect/>
          </a:stretch>
        </p:blipFill>
        <p:spPr>
          <a:xfrm>
            <a:off x="5486400" y="148493"/>
            <a:ext cx="5689600" cy="5627074"/>
          </a:xfrm>
          <a:prstGeom prst="rect">
            <a:avLst/>
          </a:prstGeom>
        </p:spPr>
      </p:pic>
      <p:pic>
        <p:nvPicPr>
          <p:cNvPr id="7" name="Picture 6">
            <a:extLst>
              <a:ext uri="{FF2B5EF4-FFF2-40B4-BE49-F238E27FC236}">
                <a16:creationId xmlns:a16="http://schemas.microsoft.com/office/drawing/2014/main" id="{A575D362-ABE9-48CE-9F0F-B82A56A6D76B}"/>
              </a:ext>
            </a:extLst>
          </p:cNvPr>
          <p:cNvPicPr>
            <a:picLocks noChangeAspect="1"/>
          </p:cNvPicPr>
          <p:nvPr/>
        </p:nvPicPr>
        <p:blipFill>
          <a:blip r:embed="rId4"/>
          <a:stretch>
            <a:fillRect/>
          </a:stretch>
        </p:blipFill>
        <p:spPr>
          <a:xfrm>
            <a:off x="1094155" y="148492"/>
            <a:ext cx="4544410" cy="5627075"/>
          </a:xfrm>
          <a:prstGeom prst="rect">
            <a:avLst/>
          </a:prstGeom>
        </p:spPr>
      </p:pic>
    </p:spTree>
    <p:extLst>
      <p:ext uri="{BB962C8B-B14F-4D97-AF65-F5344CB8AC3E}">
        <p14:creationId xmlns:p14="http://schemas.microsoft.com/office/powerpoint/2010/main" val="1629031537"/>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8392E-D377-47CF-98C8-78E6737AE443}"/>
              </a:ext>
            </a:extLst>
          </p:cNvPr>
          <p:cNvSpPr>
            <a:spLocks noGrp="1"/>
          </p:cNvSpPr>
          <p:nvPr>
            <p:ph type="title"/>
          </p:nvPr>
        </p:nvSpPr>
        <p:spPr/>
        <p:txBody>
          <a:bodyPr/>
          <a:lstStyle/>
          <a:p>
            <a:pPr algn="ctr"/>
            <a:r>
              <a:rPr lang="en-US" dirty="0"/>
              <a:t>Self-Care Kits</a:t>
            </a:r>
          </a:p>
        </p:txBody>
      </p:sp>
      <p:sp>
        <p:nvSpPr>
          <p:cNvPr id="3" name="Text Placeholder 2">
            <a:extLst>
              <a:ext uri="{FF2B5EF4-FFF2-40B4-BE49-F238E27FC236}">
                <a16:creationId xmlns:a16="http://schemas.microsoft.com/office/drawing/2014/main" id="{D23FE43E-ADBE-4574-B201-7F8B1E4B7063}"/>
              </a:ext>
            </a:extLst>
          </p:cNvPr>
          <p:cNvSpPr>
            <a:spLocks noGrp="1"/>
          </p:cNvSpPr>
          <p:nvPr>
            <p:ph type="body" idx="1"/>
          </p:nvPr>
        </p:nvSpPr>
        <p:spPr>
          <a:xfrm>
            <a:off x="922215" y="1219203"/>
            <a:ext cx="3821723" cy="4525963"/>
          </a:xfrm>
        </p:spPr>
        <p:txBody>
          <a:bodyPr/>
          <a:lstStyle/>
          <a:p>
            <a:pPr marL="25400" indent="0" algn="ctr">
              <a:buNone/>
            </a:pPr>
            <a:r>
              <a:rPr lang="en-US" dirty="0">
                <a:latin typeface="Calibri" panose="020F0502020204030204" pitchFamily="34" charset="0"/>
                <a:ea typeface="Calibri" panose="020F0502020204030204" pitchFamily="34" charset="0"/>
                <a:cs typeface="Calibri" panose="020F0502020204030204" pitchFamily="34" charset="0"/>
              </a:rPr>
              <a:t>What’s Included</a:t>
            </a:r>
          </a:p>
          <a:p>
            <a:pPr>
              <a:buFont typeface="Arial" panose="020B0604020202020204" pitchFamily="34" charset="0"/>
              <a:buChar char="•"/>
            </a:pPr>
            <a:r>
              <a:rPr lang="en-US" sz="2000" dirty="0">
                <a:latin typeface="Calibri" panose="020F0502020204030204" pitchFamily="34" charset="0"/>
                <a:ea typeface="Calibri" panose="020F0502020204030204" pitchFamily="34" charset="0"/>
                <a:cs typeface="Calibri" panose="020F0502020204030204" pitchFamily="34" charset="0"/>
              </a:rPr>
              <a:t>Informational fact sheet</a:t>
            </a:r>
          </a:p>
          <a:p>
            <a:pPr>
              <a:buFont typeface="Arial" panose="020B0604020202020204" pitchFamily="34" charset="0"/>
              <a:buChar char="•"/>
            </a:pPr>
            <a:r>
              <a:rPr lang="en-US" sz="2000" dirty="0">
                <a:latin typeface="Calibri" panose="020F0502020204030204" pitchFamily="34" charset="0"/>
                <a:ea typeface="Calibri" panose="020F0502020204030204" pitchFamily="34" charset="0"/>
                <a:cs typeface="Calibri" panose="020F0502020204030204" pitchFamily="34" charset="0"/>
              </a:rPr>
              <a:t>Tea</a:t>
            </a:r>
          </a:p>
          <a:p>
            <a:pPr>
              <a:buFont typeface="Arial" panose="020B0604020202020204" pitchFamily="34" charset="0"/>
              <a:buChar char="•"/>
            </a:pPr>
            <a:r>
              <a:rPr lang="en-US" sz="2000" dirty="0">
                <a:latin typeface="Calibri" panose="020F0502020204030204" pitchFamily="34" charset="0"/>
                <a:ea typeface="Calibri" panose="020F0502020204030204" pitchFamily="34" charset="0"/>
                <a:cs typeface="Calibri" panose="020F0502020204030204" pitchFamily="34" charset="0"/>
              </a:rPr>
              <a:t>Honey</a:t>
            </a:r>
          </a:p>
          <a:p>
            <a:pPr>
              <a:buFont typeface="Arial" panose="020B0604020202020204" pitchFamily="34" charset="0"/>
              <a:buChar char="•"/>
            </a:pPr>
            <a:r>
              <a:rPr lang="en-US" sz="2000" dirty="0">
                <a:latin typeface="Calibri" panose="020F0502020204030204" pitchFamily="34" charset="0"/>
                <a:ea typeface="Calibri" panose="020F0502020204030204" pitchFamily="34" charset="0"/>
                <a:cs typeface="Calibri" panose="020F0502020204030204" pitchFamily="34" charset="0"/>
              </a:rPr>
              <a:t>Calming Patch</a:t>
            </a:r>
          </a:p>
          <a:p>
            <a:pPr>
              <a:buFont typeface="Arial" panose="020B0604020202020204" pitchFamily="34" charset="0"/>
              <a:buChar char="•"/>
            </a:pPr>
            <a:r>
              <a:rPr lang="en-US" sz="2000" dirty="0">
                <a:latin typeface="Calibri" panose="020F0502020204030204" pitchFamily="34" charset="0"/>
                <a:ea typeface="Calibri" panose="020F0502020204030204" pitchFamily="34" charset="0"/>
                <a:cs typeface="Calibri" panose="020F0502020204030204" pitchFamily="34" charset="0"/>
              </a:rPr>
              <a:t>Positive Affirmation Message</a:t>
            </a:r>
          </a:p>
          <a:p>
            <a:pPr>
              <a:buFont typeface="Arial" panose="020B0604020202020204" pitchFamily="34" charset="0"/>
              <a:buChar char="•"/>
            </a:pPr>
            <a:r>
              <a:rPr lang="en-US" sz="2000" dirty="0">
                <a:latin typeface="Calibri" panose="020F0502020204030204" pitchFamily="34" charset="0"/>
                <a:ea typeface="Calibri" panose="020F0502020204030204" pitchFamily="34" charset="0"/>
                <a:cs typeface="Calibri" panose="020F0502020204030204" pitchFamily="34" charset="0"/>
              </a:rPr>
              <a:t>Norris Medical Library Sticker</a:t>
            </a:r>
          </a:p>
        </p:txBody>
      </p:sp>
      <p:pic>
        <p:nvPicPr>
          <p:cNvPr id="5" name="Picture 4">
            <a:extLst>
              <a:ext uri="{FF2B5EF4-FFF2-40B4-BE49-F238E27FC236}">
                <a16:creationId xmlns:a16="http://schemas.microsoft.com/office/drawing/2014/main" id="{9F644423-F7BD-4DC7-BB45-0DF61D3DD29D}"/>
              </a:ext>
            </a:extLst>
          </p:cNvPr>
          <p:cNvPicPr>
            <a:picLocks noChangeAspect="1"/>
          </p:cNvPicPr>
          <p:nvPr/>
        </p:nvPicPr>
        <p:blipFill>
          <a:blip r:embed="rId3"/>
          <a:stretch>
            <a:fillRect/>
          </a:stretch>
        </p:blipFill>
        <p:spPr>
          <a:xfrm>
            <a:off x="5650522" y="1219203"/>
            <a:ext cx="3524739" cy="4400059"/>
          </a:xfrm>
          <a:prstGeom prst="rect">
            <a:avLst/>
          </a:prstGeom>
        </p:spPr>
      </p:pic>
    </p:spTree>
    <p:extLst>
      <p:ext uri="{BB962C8B-B14F-4D97-AF65-F5344CB8AC3E}">
        <p14:creationId xmlns:p14="http://schemas.microsoft.com/office/powerpoint/2010/main" val="1814770688"/>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6"/>
          <p:cNvSpPr txBox="1">
            <a:spLocks noGrp="1"/>
          </p:cNvSpPr>
          <p:nvPr>
            <p:ph type="title"/>
          </p:nvPr>
        </p:nvSpPr>
        <p:spPr>
          <a:xfrm>
            <a:off x="609600" y="274638"/>
            <a:ext cx="10972800" cy="887412"/>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Arial"/>
              <a:buNone/>
            </a:pPr>
            <a:r>
              <a:rPr lang="en-US" dirty="0"/>
              <a:t>Impact of Space</a:t>
            </a:r>
            <a:endParaRPr dirty="0"/>
          </a:p>
        </p:txBody>
      </p:sp>
      <p:sp>
        <p:nvSpPr>
          <p:cNvPr id="153" name="Google Shape;153;p6"/>
          <p:cNvSpPr txBox="1">
            <a:spLocks noGrp="1"/>
          </p:cNvSpPr>
          <p:nvPr>
            <p:ph type="body" idx="1"/>
          </p:nvPr>
        </p:nvSpPr>
        <p:spPr>
          <a:xfrm>
            <a:off x="1053900" y="1219200"/>
            <a:ext cx="10123500" cy="4526100"/>
          </a:xfrm>
          <a:prstGeom prst="rect">
            <a:avLst/>
          </a:prstGeom>
          <a:noFill/>
          <a:ln>
            <a:noFill/>
          </a:ln>
        </p:spPr>
        <p:txBody>
          <a:bodyPr spcFirstLastPara="1" wrap="square" lIns="91425" tIns="45700" rIns="91425" bIns="45700" anchor="t" anchorCtr="0">
            <a:normAutofit/>
          </a:bodyPr>
          <a:lstStyle/>
          <a:p>
            <a:pPr marL="25400" marR="0" indent="-457200">
              <a:spcBef>
                <a:spcPts val="0"/>
              </a:spcBef>
              <a:spcAft>
                <a:spcPts val="0"/>
              </a:spcAft>
              <a:buFont typeface="Arial" panose="020B0604020202020204" pitchFamily="34" charset="0"/>
              <a:buChar char="•"/>
            </a:pPr>
            <a:r>
              <a:rPr lang="en-US" sz="2800" b="1" dirty="0">
                <a:effectLst/>
                <a:latin typeface="Calibri" panose="020F0502020204030204" pitchFamily="34" charset="0"/>
                <a:ea typeface="Calibri" panose="020F0502020204030204" pitchFamily="34" charset="0"/>
              </a:rPr>
              <a:t>Impact of Space </a:t>
            </a:r>
            <a:endParaRPr lang="en-US" sz="2800" dirty="0">
              <a:effectLst/>
              <a:latin typeface="Calibri" panose="020F0502020204030204" pitchFamily="34" charset="0"/>
              <a:ea typeface="Calibri" panose="020F0502020204030204" pitchFamily="34" charset="0"/>
            </a:endParaRPr>
          </a:p>
          <a:p>
            <a:pPr marR="0" lvl="0" indent="-457200">
              <a:spcBef>
                <a:spcPts val="0"/>
              </a:spcBef>
              <a:spcAft>
                <a:spcPts val="0"/>
              </a:spcAft>
              <a:buFont typeface="Arial" panose="020B0604020202020204" pitchFamily="34" charset="0"/>
              <a:buChar char="•"/>
            </a:pPr>
            <a:r>
              <a:rPr lang="en-US" sz="2800" dirty="0">
                <a:effectLst/>
                <a:latin typeface="Calibri" panose="020F0502020204030204" pitchFamily="34" charset="0"/>
                <a:ea typeface="Times New Roman" panose="02020603050405020304" pitchFamily="18" charset="0"/>
              </a:rPr>
              <a:t>336 reservations April 2024-2024</a:t>
            </a:r>
            <a:endParaRPr lang="en-US" sz="2800" dirty="0">
              <a:effectLst/>
              <a:latin typeface="Calibri" panose="020F0502020204030204" pitchFamily="34" charset="0"/>
              <a:ea typeface="Calibri" panose="020F0502020204030204" pitchFamily="34" charset="0"/>
            </a:endParaRPr>
          </a:p>
          <a:p>
            <a:pPr marR="0" lvl="1" indent="-457200">
              <a:spcBef>
                <a:spcPts val="0"/>
              </a:spcBef>
              <a:spcAft>
                <a:spcPts val="0"/>
              </a:spcAft>
              <a:buFont typeface="Arial" panose="020B0604020202020204" pitchFamily="34" charset="0"/>
              <a:buChar char="•"/>
            </a:pPr>
            <a:r>
              <a:rPr lang="en-US" dirty="0">
                <a:effectLst/>
                <a:latin typeface="Calibri" panose="020F0502020204030204" pitchFamily="34" charset="0"/>
                <a:ea typeface="Times New Roman" panose="02020603050405020304" pitchFamily="18" charset="0"/>
              </a:rPr>
              <a:t>room open to walk-ins as well</a:t>
            </a:r>
            <a:endParaRPr lang="en-US" dirty="0">
              <a:effectLst/>
              <a:latin typeface="Calibri" panose="020F0502020204030204" pitchFamily="34" charset="0"/>
              <a:ea typeface="Calibri" panose="020F0502020204030204" pitchFamily="34" charset="0"/>
            </a:endParaRPr>
          </a:p>
          <a:p>
            <a:pPr marR="0" lvl="0" indent="-457200">
              <a:spcBef>
                <a:spcPts val="0"/>
              </a:spcBef>
              <a:spcAft>
                <a:spcPts val="0"/>
              </a:spcAft>
              <a:buFont typeface="Arial" panose="020B0604020202020204" pitchFamily="34" charset="0"/>
              <a:buChar char="•"/>
            </a:pPr>
            <a:r>
              <a:rPr lang="en-US" sz="2800" dirty="0">
                <a:effectLst/>
                <a:latin typeface="Calibri" panose="020F0502020204030204" pitchFamily="34" charset="0"/>
                <a:ea typeface="Times New Roman" panose="02020603050405020304" pitchFamily="18" charset="0"/>
              </a:rPr>
              <a:t>Patron messages:</a:t>
            </a:r>
            <a:endParaRPr lang="en-US" sz="2800" dirty="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dirty="0">
                <a:effectLst/>
                <a:latin typeface="Calibri" panose="020F0502020204030204" pitchFamily="34" charset="0"/>
                <a:ea typeface="Times New Roman" panose="02020603050405020304" pitchFamily="18" charset="0"/>
              </a:rPr>
              <a:t>“Thank you so much, beyond excited for the new Wellness and Reflection room!”</a:t>
            </a:r>
            <a:endParaRPr lang="en-US" dirty="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dirty="0">
                <a:effectLst/>
                <a:latin typeface="Calibri" panose="020F0502020204030204" pitchFamily="34" charset="0"/>
                <a:ea typeface="Times New Roman" panose="02020603050405020304" pitchFamily="18" charset="0"/>
              </a:rPr>
              <a:t>“I love the new wellness room and all the wellness-related library events.”</a:t>
            </a:r>
            <a:endParaRPr lang="en-US" dirty="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dirty="0">
                <a:effectLst/>
                <a:latin typeface="Calibri" panose="020F0502020204030204" pitchFamily="34" charset="0"/>
                <a:ea typeface="Times New Roman" panose="02020603050405020304" pitchFamily="18" charset="0"/>
              </a:rPr>
              <a:t>“The positive affirmation is such a nice touch - I put it on my computer</a:t>
            </a:r>
            <a:endParaRPr lang="en-US" dirty="0">
              <a:effectLst/>
              <a:latin typeface="Calibri" panose="020F0502020204030204" pitchFamily="34" charset="0"/>
              <a:ea typeface="Calibri" panose="020F0502020204030204" pitchFamily="34" charset="0"/>
            </a:endParaRPr>
          </a:p>
        </p:txBody>
      </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14783-84AA-441D-B794-93DE9805DC57}"/>
              </a:ext>
            </a:extLst>
          </p:cNvPr>
          <p:cNvSpPr>
            <a:spLocks noGrp="1"/>
          </p:cNvSpPr>
          <p:nvPr>
            <p:ph type="title"/>
          </p:nvPr>
        </p:nvSpPr>
        <p:spPr/>
        <p:txBody>
          <a:bodyPr/>
          <a:lstStyle/>
          <a:p>
            <a:pPr algn="ctr"/>
            <a:r>
              <a:rPr lang="en-US" dirty="0"/>
              <a:t>Practical Tips for Wellness Initiatives</a:t>
            </a:r>
          </a:p>
        </p:txBody>
      </p:sp>
      <p:sp>
        <p:nvSpPr>
          <p:cNvPr id="8" name="Text Placeholder 7">
            <a:extLst>
              <a:ext uri="{FF2B5EF4-FFF2-40B4-BE49-F238E27FC236}">
                <a16:creationId xmlns:a16="http://schemas.microsoft.com/office/drawing/2014/main" id="{577533BA-A6F4-4901-B574-F8C2B058AFC3}"/>
              </a:ext>
            </a:extLst>
          </p:cNvPr>
          <p:cNvSpPr>
            <a:spLocks noGrp="1"/>
          </p:cNvSpPr>
          <p:nvPr>
            <p:ph type="body" idx="1"/>
          </p:nvPr>
        </p:nvSpPr>
        <p:spPr>
          <a:xfrm>
            <a:off x="1414670" y="1166018"/>
            <a:ext cx="7171391" cy="4525963"/>
          </a:xfrm>
        </p:spPr>
        <p:txBody>
          <a:bodyPr/>
          <a:lstStyle/>
          <a:p>
            <a:pPr>
              <a:spcBef>
                <a:spcPts val="0"/>
              </a:spcBef>
              <a:spcAft>
                <a:spcPts val="0"/>
              </a:spcAft>
            </a:pPr>
            <a:endParaRPr lang="en-US" dirty="0">
              <a:effectLst/>
            </a:endParaRPr>
          </a:p>
          <a:p>
            <a:pPr marL="742950" marR="0" lvl="1" indent="-285750">
              <a:spcBef>
                <a:spcPts val="0"/>
              </a:spcBef>
              <a:spcAft>
                <a:spcPts val="0"/>
              </a:spcAft>
              <a:buFont typeface="Arial" panose="020B0604020202020204" pitchFamily="34" charset="0"/>
              <a:buChar char="•"/>
              <a:tabLst>
                <a:tab pos="914400" algn="l"/>
              </a:tabLst>
            </a:pPr>
            <a:r>
              <a:rPr lang="en-US" dirty="0">
                <a:effectLst/>
                <a:latin typeface="Calibri" panose="020F0502020204030204" pitchFamily="34" charset="0"/>
                <a:ea typeface="Calibri" panose="020F0502020204030204" pitchFamily="34" charset="0"/>
                <a:cs typeface="Times New Roman" panose="02020603050405020304" pitchFamily="18" charset="0"/>
              </a:rPr>
              <a:t>Identifying campus wide initiatives that are already support wellness</a:t>
            </a:r>
            <a:endParaRPr lang="en-US" sz="2800" dirty="0">
              <a:effectLst/>
              <a:latin typeface="Calibri" panose="020F0502020204030204" pitchFamily="34" charset="0"/>
              <a:ea typeface="Calibri" panose="020F0502020204030204" pitchFamily="34" charset="0"/>
              <a:cs typeface="Calibri" panose="020F0502020204030204" pitchFamily="34" charset="0"/>
            </a:endParaRPr>
          </a:p>
          <a:p>
            <a:pPr marL="742950" marR="0" lvl="1" indent="-285750">
              <a:spcBef>
                <a:spcPts val="0"/>
              </a:spcBef>
              <a:spcAft>
                <a:spcPts val="0"/>
              </a:spcAft>
              <a:buFont typeface="Arial" panose="020B0604020202020204" pitchFamily="34" charset="0"/>
              <a:buChar char="•"/>
              <a:tabLst>
                <a:tab pos="914400" algn="l"/>
              </a:tabLst>
            </a:pPr>
            <a:r>
              <a:rPr lang="en-US" dirty="0">
                <a:effectLst/>
                <a:latin typeface="Calibri" panose="020F0502020204030204" pitchFamily="34" charset="0"/>
                <a:ea typeface="Calibri" panose="020F0502020204030204" pitchFamily="34" charset="0"/>
                <a:cs typeface="Calibri" panose="020F0502020204030204" pitchFamily="34" charset="0"/>
              </a:rPr>
              <a:t>Identify platforms/programming taking place </a:t>
            </a:r>
          </a:p>
          <a:p>
            <a:pPr marL="1600200" marR="0" lvl="3" indent="-228600">
              <a:spcBef>
                <a:spcPts val="0"/>
              </a:spcBef>
              <a:spcAft>
                <a:spcPts val="0"/>
              </a:spcAft>
              <a:buFont typeface="MS Gothic" panose="020B0609070205080204" pitchFamily="49" charset="-128"/>
              <a:buChar char="￭"/>
              <a:tabLst>
                <a:tab pos="1828800" algn="l"/>
              </a:tabLst>
            </a:pPr>
            <a:r>
              <a:rPr lang="en-US" sz="2800" dirty="0">
                <a:effectLst/>
                <a:latin typeface="Calibri" panose="020F0502020204030204" pitchFamily="34" charset="0"/>
                <a:ea typeface="Calibri" panose="020F0502020204030204" pitchFamily="34" charset="0"/>
                <a:cs typeface="Calibri" panose="020F0502020204030204" pitchFamily="34" charset="0"/>
              </a:rPr>
              <a:t>Less labor for the library </a:t>
            </a:r>
          </a:p>
          <a:p>
            <a:pPr marL="1600200" marR="0" lvl="3" indent="-228600">
              <a:spcBef>
                <a:spcPts val="0"/>
              </a:spcBef>
              <a:spcAft>
                <a:spcPts val="0"/>
              </a:spcAft>
              <a:buFont typeface="MS Gothic" panose="020B0609070205080204" pitchFamily="49" charset="-128"/>
              <a:buChar char="￭"/>
              <a:tabLst>
                <a:tab pos="1828800" algn="l"/>
              </a:tabLst>
            </a:pPr>
            <a:r>
              <a:rPr lang="en-US" sz="2800" dirty="0">
                <a:effectLst/>
                <a:latin typeface="Calibri" panose="020F0502020204030204" pitchFamily="34" charset="0"/>
                <a:ea typeface="Calibri" panose="020F0502020204030204" pitchFamily="34" charset="0"/>
                <a:cs typeface="Calibri" panose="020F0502020204030204" pitchFamily="34" charset="0"/>
              </a:rPr>
              <a:t>Provides another way to connect to funding </a:t>
            </a:r>
            <a:endParaRPr lang="en-US" dirty="0">
              <a:effectLst/>
            </a:endParaRPr>
          </a:p>
          <a:p>
            <a:pPr marL="742950" marR="0" lvl="1" indent="-285750">
              <a:spcBef>
                <a:spcPts val="0"/>
              </a:spcBef>
              <a:spcAft>
                <a:spcPts val="0"/>
              </a:spcAft>
              <a:buFont typeface="Arial" panose="020B0604020202020204" pitchFamily="34" charset="0"/>
              <a:buChar char="•"/>
              <a:tabLst>
                <a:tab pos="914400" algn="l"/>
              </a:tabLst>
            </a:pPr>
            <a:r>
              <a:rPr lang="en-US" dirty="0">
                <a:effectLst/>
                <a:latin typeface="Calibri" panose="020F0502020204030204" pitchFamily="34" charset="0"/>
                <a:ea typeface="Calibri" panose="020F0502020204030204" pitchFamily="34" charset="0"/>
                <a:cs typeface="Times New Roman" panose="02020603050405020304" pitchFamily="18" charset="0"/>
              </a:rPr>
              <a:t>Find ways to cross-promote on campus </a:t>
            </a:r>
          </a:p>
          <a:p>
            <a:pPr marL="742950" marR="0" lvl="1" indent="-285750">
              <a:spcBef>
                <a:spcPts val="0"/>
              </a:spcBef>
              <a:spcAft>
                <a:spcPts val="0"/>
              </a:spcAft>
              <a:buFont typeface="Arial" panose="020B0604020202020204" pitchFamily="34" charset="0"/>
              <a:buChar char="•"/>
              <a:tabLst>
                <a:tab pos="914400" algn="l"/>
              </a:tabLst>
            </a:pPr>
            <a:r>
              <a:rPr lang="en-US" dirty="0">
                <a:effectLst/>
                <a:latin typeface="Calibri" panose="020F0502020204030204" pitchFamily="34" charset="0"/>
                <a:ea typeface="Calibri" panose="020F0502020204030204" pitchFamily="34" charset="0"/>
                <a:cs typeface="Times New Roman" panose="02020603050405020304" pitchFamily="18" charset="0"/>
              </a:rPr>
              <a:t>Delineate the role of the library </a:t>
            </a:r>
          </a:p>
          <a:p>
            <a:endParaRPr lang="en-US" dirty="0"/>
          </a:p>
        </p:txBody>
      </p:sp>
      <p:grpSp>
        <p:nvGrpSpPr>
          <p:cNvPr id="11" name="Group 5">
            <a:extLst>
              <a:ext uri="{FF2B5EF4-FFF2-40B4-BE49-F238E27FC236}">
                <a16:creationId xmlns:a16="http://schemas.microsoft.com/office/drawing/2014/main" id="{829DD072-90F5-4FB4-89D1-CE928947738C}"/>
              </a:ext>
            </a:extLst>
          </p:cNvPr>
          <p:cNvGrpSpPr/>
          <p:nvPr/>
        </p:nvGrpSpPr>
        <p:grpSpPr>
          <a:xfrm>
            <a:off x="8865030" y="1487836"/>
            <a:ext cx="2717369" cy="3161655"/>
            <a:chOff x="1063250" y="528978"/>
            <a:chExt cx="4877518" cy="5133573"/>
          </a:xfrm>
        </p:grpSpPr>
        <p:sp>
          <p:nvSpPr>
            <p:cNvPr id="12" name="Freeform 6">
              <a:extLst>
                <a:ext uri="{FF2B5EF4-FFF2-40B4-BE49-F238E27FC236}">
                  <a16:creationId xmlns:a16="http://schemas.microsoft.com/office/drawing/2014/main" id="{8DDD7349-1EFE-4873-A1EC-143BEE0DA353}"/>
                </a:ext>
              </a:extLst>
            </p:cNvPr>
            <p:cNvSpPr/>
            <p:nvPr/>
          </p:nvSpPr>
          <p:spPr>
            <a:xfrm>
              <a:off x="1063250" y="528978"/>
              <a:ext cx="4877518" cy="5133573"/>
            </a:xfrm>
            <a:custGeom>
              <a:avLst/>
              <a:gdLst/>
              <a:ahLst/>
              <a:cxnLst/>
              <a:rect l="l" t="t" r="r" b="b"/>
              <a:pathLst>
                <a:path w="5486400" h="5486400">
                  <a:moveTo>
                    <a:pt x="0" y="0"/>
                  </a:moveTo>
                  <a:lnTo>
                    <a:pt x="5486400" y="0"/>
                  </a:lnTo>
                  <a:lnTo>
                    <a:pt x="5486400" y="5486400"/>
                  </a:lnTo>
                  <a:lnTo>
                    <a:pt x="0" y="54864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spTree>
    <p:extLst>
      <p:ext uri="{BB962C8B-B14F-4D97-AF65-F5344CB8AC3E}">
        <p14:creationId xmlns:p14="http://schemas.microsoft.com/office/powerpoint/2010/main" val="2749881992"/>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941FE-E821-4939-88C7-B63EFAE2DB15}"/>
              </a:ext>
            </a:extLst>
          </p:cNvPr>
          <p:cNvSpPr>
            <a:spLocks noGrp="1"/>
          </p:cNvSpPr>
          <p:nvPr>
            <p:ph type="title"/>
          </p:nvPr>
        </p:nvSpPr>
        <p:spPr/>
        <p:txBody>
          <a:bodyPr>
            <a:normAutofit fontScale="90000"/>
          </a:bodyPr>
          <a:lstStyle/>
          <a:p>
            <a:pPr algn="ctr"/>
            <a:r>
              <a:rPr lang="en-US" dirty="0"/>
              <a:t>Wellness &amp; Reflection Room: Final Outcome</a:t>
            </a:r>
          </a:p>
        </p:txBody>
      </p:sp>
      <p:pic>
        <p:nvPicPr>
          <p:cNvPr id="3" name="copy_8B24FFAE-83B3-476C-93EE-3124BABA37F8">
            <a:hlinkClick r:id="" action="ppaction://media"/>
            <a:extLst>
              <a:ext uri="{FF2B5EF4-FFF2-40B4-BE49-F238E27FC236}">
                <a16:creationId xmlns:a16="http://schemas.microsoft.com/office/drawing/2014/main" id="{B6D22F1E-B860-4398-9D49-C970BBA2D28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704096" y="976392"/>
            <a:ext cx="4320718" cy="4788977"/>
          </a:xfrm>
          <a:prstGeom prst="rect">
            <a:avLst/>
          </a:prstGeom>
          <a:ln w="107950" cap="rnd">
            <a:solidFill>
              <a:srgbClr val="C8C6BD"/>
            </a:solidFill>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171450" prst="hardEdge"/>
            <a:extrusionClr>
              <a:srgbClr val="FFFFFF"/>
            </a:extrusionClr>
          </a:sp3d>
        </p:spPr>
      </p:pic>
    </p:spTree>
    <p:extLst>
      <p:ext uri="{BB962C8B-B14F-4D97-AF65-F5344CB8AC3E}">
        <p14:creationId xmlns:p14="http://schemas.microsoft.com/office/powerpoint/2010/main" val="22333208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6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8"/>
          <p:cNvSpPr txBox="1">
            <a:spLocks noGrp="1"/>
          </p:cNvSpPr>
          <p:nvPr>
            <p:ph type="title" idx="4294967295"/>
          </p:nvPr>
        </p:nvSpPr>
        <p:spPr>
          <a:xfrm>
            <a:off x="1538704" y="1338792"/>
            <a:ext cx="9129299" cy="3412390"/>
          </a:xfrm>
          <a:prstGeom prst="rect">
            <a:avLst/>
          </a:prstGeom>
          <a:no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chemeClr val="accent2"/>
              </a:buClr>
              <a:buSzPts val="6200"/>
              <a:buFont typeface="Arial"/>
              <a:buNone/>
            </a:pPr>
            <a:r>
              <a:rPr lang="en-US" sz="6200" b="1" i="0" u="none" strike="noStrike" cap="none" dirty="0">
                <a:solidFill>
                  <a:schemeClr val="accent2"/>
                </a:solidFill>
                <a:latin typeface="Arial"/>
                <a:ea typeface="Arial"/>
                <a:cs typeface="Arial"/>
                <a:sym typeface="Arial"/>
              </a:rPr>
              <a:t>Thank You</a:t>
            </a:r>
            <a:endParaRPr sz="3900" b="1" i="0" u="none" strike="noStrike" cap="none" dirty="0">
              <a:solidFill>
                <a:schemeClr val="dk1"/>
              </a:solidFill>
              <a:latin typeface="Arial"/>
              <a:ea typeface="Arial"/>
              <a:cs typeface="Arial"/>
              <a:sym typeface="Arial"/>
            </a:endParaRPr>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2"/>
          <p:cNvSpPr txBox="1">
            <a:spLocks noGrp="1"/>
          </p:cNvSpPr>
          <p:nvPr>
            <p:ph type="title"/>
          </p:nvPr>
        </p:nvSpPr>
        <p:spPr>
          <a:xfrm>
            <a:off x="609600" y="274638"/>
            <a:ext cx="10972800" cy="887412"/>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Arial"/>
              <a:buNone/>
            </a:pPr>
            <a:r>
              <a:rPr lang="en-US" dirty="0"/>
              <a:t>Presentation Overview</a:t>
            </a:r>
            <a:endParaRPr dirty="0"/>
          </a:p>
        </p:txBody>
      </p:sp>
      <p:sp>
        <p:nvSpPr>
          <p:cNvPr id="119" name="Google Shape;119;p2"/>
          <p:cNvSpPr txBox="1">
            <a:spLocks noGrp="1"/>
          </p:cNvSpPr>
          <p:nvPr>
            <p:ph type="body" idx="1"/>
          </p:nvPr>
        </p:nvSpPr>
        <p:spPr>
          <a:xfrm>
            <a:off x="878306" y="1503946"/>
            <a:ext cx="9504878" cy="4188035"/>
          </a:xfrm>
          <a:prstGeom prst="rect">
            <a:avLst/>
          </a:prstGeom>
          <a:noFill/>
          <a:ln>
            <a:noFill/>
          </a:ln>
        </p:spPr>
        <p:txBody>
          <a:bodyPr spcFirstLastPara="1" wrap="square" lIns="91425" tIns="45700" rIns="91425" bIns="45700" anchor="t" anchorCtr="0">
            <a:normAutofit fontScale="92500" lnSpcReduction="10000"/>
          </a:bodyPr>
          <a:lstStyle/>
          <a:p>
            <a:pPr marL="914400" lvl="8" indent="-457200" algn="l" rtl="0">
              <a:spcBef>
                <a:spcPts val="0"/>
              </a:spcBef>
              <a:spcAft>
                <a:spcPts val="0"/>
              </a:spcAft>
              <a:buClr>
                <a:schemeClr val="dk2"/>
              </a:buClr>
              <a:buSzPts val="3000"/>
              <a:buFont typeface="Arial" panose="020B0604020202020204" pitchFamily="34" charset="0"/>
              <a:buChar char="•"/>
            </a:pPr>
            <a:r>
              <a:rPr lang="en-US" sz="3000" dirty="0">
                <a:solidFill>
                  <a:schemeClr val="dk2"/>
                </a:solidFill>
              </a:rPr>
              <a:t>Wellness Survey </a:t>
            </a:r>
          </a:p>
          <a:p>
            <a:pPr marL="914400" lvl="8" indent="-457200" algn="l" rtl="0">
              <a:spcBef>
                <a:spcPts val="0"/>
              </a:spcBef>
              <a:spcAft>
                <a:spcPts val="0"/>
              </a:spcAft>
              <a:buClr>
                <a:schemeClr val="dk2"/>
              </a:buClr>
              <a:buSzPts val="3000"/>
              <a:buFont typeface="Arial" panose="020B0604020202020204" pitchFamily="34" charset="0"/>
              <a:buChar char="•"/>
            </a:pPr>
            <a:endParaRPr lang="en-US" sz="3000" dirty="0">
              <a:solidFill>
                <a:schemeClr val="dk2"/>
              </a:solidFill>
            </a:endParaRPr>
          </a:p>
          <a:p>
            <a:pPr marL="914400" lvl="8" indent="-457200" algn="l" rtl="0">
              <a:spcBef>
                <a:spcPts val="0"/>
              </a:spcBef>
              <a:spcAft>
                <a:spcPts val="0"/>
              </a:spcAft>
              <a:buClr>
                <a:schemeClr val="dk2"/>
              </a:buClr>
              <a:buSzPts val="3000"/>
              <a:buFont typeface="Arial" panose="020B0604020202020204" pitchFamily="34" charset="0"/>
              <a:buChar char="•"/>
            </a:pPr>
            <a:r>
              <a:rPr lang="en-US" sz="3000" dirty="0">
                <a:solidFill>
                  <a:schemeClr val="dk2"/>
                </a:solidFill>
              </a:rPr>
              <a:t>Planning Process</a:t>
            </a:r>
          </a:p>
          <a:p>
            <a:pPr marL="457200" lvl="8" indent="0" algn="l" rtl="0">
              <a:spcBef>
                <a:spcPts val="0"/>
              </a:spcBef>
              <a:spcAft>
                <a:spcPts val="0"/>
              </a:spcAft>
              <a:buClr>
                <a:schemeClr val="dk2"/>
              </a:buClr>
              <a:buSzPts val="3000"/>
              <a:buNone/>
            </a:pPr>
            <a:endParaRPr lang="en-US" sz="2800" dirty="0">
              <a:solidFill>
                <a:schemeClr val="dk2"/>
              </a:solidFill>
            </a:endParaRPr>
          </a:p>
          <a:p>
            <a:pPr marL="914400" lvl="8" indent="-457200">
              <a:spcBef>
                <a:spcPts val="0"/>
              </a:spcBef>
              <a:buClr>
                <a:schemeClr val="dk2"/>
              </a:buClr>
              <a:buSzPts val="3000"/>
              <a:buFont typeface="Arial" panose="020B0604020202020204" pitchFamily="34" charset="0"/>
              <a:buChar char="•"/>
            </a:pPr>
            <a:r>
              <a:rPr lang="en-US" sz="2800" dirty="0">
                <a:solidFill>
                  <a:schemeClr val="dk2"/>
                </a:solidFill>
              </a:rPr>
              <a:t>Challenges</a:t>
            </a:r>
          </a:p>
          <a:p>
            <a:pPr marL="914400" lvl="8" indent="-457200" algn="l" rtl="0">
              <a:spcBef>
                <a:spcPts val="0"/>
              </a:spcBef>
              <a:spcAft>
                <a:spcPts val="0"/>
              </a:spcAft>
              <a:buClr>
                <a:schemeClr val="dk2"/>
              </a:buClr>
              <a:buSzPts val="3000"/>
              <a:buFont typeface="Arial" panose="020B0604020202020204" pitchFamily="34" charset="0"/>
              <a:buChar char="•"/>
            </a:pPr>
            <a:endParaRPr lang="en-US" sz="2800" dirty="0">
              <a:solidFill>
                <a:schemeClr val="dk2"/>
              </a:solidFill>
            </a:endParaRPr>
          </a:p>
          <a:p>
            <a:pPr marL="914400" lvl="8" indent="-457200" algn="l" rtl="0">
              <a:spcBef>
                <a:spcPts val="0"/>
              </a:spcBef>
              <a:spcAft>
                <a:spcPts val="0"/>
              </a:spcAft>
              <a:buClr>
                <a:schemeClr val="dk2"/>
              </a:buClr>
              <a:buSzPts val="3000"/>
              <a:buFont typeface="Arial" panose="020B0604020202020204" pitchFamily="34" charset="0"/>
              <a:buChar char="•"/>
            </a:pPr>
            <a:r>
              <a:rPr lang="en-US" sz="2800" dirty="0">
                <a:solidFill>
                  <a:schemeClr val="dk2"/>
                </a:solidFill>
              </a:rPr>
              <a:t>Funding</a:t>
            </a:r>
          </a:p>
          <a:p>
            <a:pPr marL="457200" lvl="8" indent="0" algn="l" rtl="0">
              <a:spcBef>
                <a:spcPts val="0"/>
              </a:spcBef>
              <a:spcAft>
                <a:spcPts val="0"/>
              </a:spcAft>
              <a:buClr>
                <a:schemeClr val="dk2"/>
              </a:buClr>
              <a:buSzPts val="3000"/>
              <a:buNone/>
            </a:pPr>
            <a:endParaRPr lang="en-US" sz="2800" dirty="0">
              <a:solidFill>
                <a:schemeClr val="dk2"/>
              </a:solidFill>
            </a:endParaRPr>
          </a:p>
          <a:p>
            <a:pPr marL="914400" lvl="8" indent="-457200" algn="l" rtl="0">
              <a:spcBef>
                <a:spcPts val="0"/>
              </a:spcBef>
              <a:spcAft>
                <a:spcPts val="0"/>
              </a:spcAft>
              <a:buClr>
                <a:schemeClr val="dk2"/>
              </a:buClr>
              <a:buSzPts val="3000"/>
              <a:buFont typeface="Arial" panose="020B0604020202020204" pitchFamily="34" charset="0"/>
              <a:buChar char="•"/>
            </a:pPr>
            <a:r>
              <a:rPr lang="en-US" sz="2800" dirty="0">
                <a:solidFill>
                  <a:schemeClr val="dk2"/>
                </a:solidFill>
              </a:rPr>
              <a:t>Impact of Space</a:t>
            </a:r>
          </a:p>
          <a:p>
            <a:pPr marL="914400" lvl="8" indent="-457200" algn="l" rtl="0">
              <a:spcBef>
                <a:spcPts val="0"/>
              </a:spcBef>
              <a:spcAft>
                <a:spcPts val="0"/>
              </a:spcAft>
              <a:buClr>
                <a:schemeClr val="dk2"/>
              </a:buClr>
              <a:buSzPts val="3000"/>
              <a:buFont typeface="Arial" panose="020B0604020202020204" pitchFamily="34" charset="0"/>
              <a:buChar char="•"/>
            </a:pPr>
            <a:endParaRPr lang="en-US" sz="2800" dirty="0">
              <a:solidFill>
                <a:schemeClr val="dk2"/>
              </a:solidFill>
            </a:endParaRPr>
          </a:p>
          <a:p>
            <a:pPr marL="914400" lvl="8" indent="-457200" algn="l" rtl="0">
              <a:spcBef>
                <a:spcPts val="0"/>
              </a:spcBef>
              <a:spcAft>
                <a:spcPts val="0"/>
              </a:spcAft>
              <a:buClr>
                <a:schemeClr val="dk2"/>
              </a:buClr>
              <a:buSzPts val="3000"/>
              <a:buFont typeface="Arial" panose="020B0604020202020204" pitchFamily="34" charset="0"/>
              <a:buChar char="•"/>
            </a:pPr>
            <a:r>
              <a:rPr lang="en-US" sz="2800" dirty="0">
                <a:solidFill>
                  <a:schemeClr val="dk2"/>
                </a:solidFill>
              </a:rPr>
              <a:t>Practical Tips for Similar Wellness Initiatives</a:t>
            </a:r>
            <a:endParaRPr sz="2800" dirty="0">
              <a:solidFill>
                <a:schemeClr val="dk2"/>
              </a:solidFill>
            </a:endParaRPr>
          </a:p>
          <a:p>
            <a:pPr marL="457200" lvl="8" indent="0" algn="l" rtl="0">
              <a:lnSpc>
                <a:spcPct val="150000"/>
              </a:lnSpc>
              <a:spcBef>
                <a:spcPts val="560"/>
              </a:spcBef>
              <a:spcAft>
                <a:spcPts val="0"/>
              </a:spcAft>
              <a:buClr>
                <a:schemeClr val="dk1"/>
              </a:buClr>
              <a:buSzPts val="2800"/>
              <a:buNone/>
            </a:pPr>
            <a:endParaRPr sz="2800" dirty="0">
              <a:solidFill>
                <a:schemeClr val="dk2"/>
              </a:solidFill>
            </a:endParaRPr>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31BFAFF-D6A6-4DC9-BBB7-7C085C45EC72}"/>
              </a:ext>
            </a:extLst>
          </p:cNvPr>
          <p:cNvPicPr>
            <a:picLocks noChangeAspect="1"/>
          </p:cNvPicPr>
          <p:nvPr/>
        </p:nvPicPr>
        <p:blipFill>
          <a:blip r:embed="rId3"/>
          <a:stretch>
            <a:fillRect/>
          </a:stretch>
        </p:blipFill>
        <p:spPr>
          <a:xfrm>
            <a:off x="1702078" y="1297357"/>
            <a:ext cx="4866425" cy="4341440"/>
          </a:xfrm>
          <a:prstGeom prst="rect">
            <a:avLst/>
          </a:prstGeom>
        </p:spPr>
      </p:pic>
      <p:pic>
        <p:nvPicPr>
          <p:cNvPr id="11" name="Picture 10">
            <a:extLst>
              <a:ext uri="{FF2B5EF4-FFF2-40B4-BE49-F238E27FC236}">
                <a16:creationId xmlns:a16="http://schemas.microsoft.com/office/drawing/2014/main" id="{5B147CB4-38A7-4365-AE3F-1E8E2E7E09C1}"/>
              </a:ext>
            </a:extLst>
          </p:cNvPr>
          <p:cNvPicPr>
            <a:picLocks noChangeAspect="1"/>
          </p:cNvPicPr>
          <p:nvPr/>
        </p:nvPicPr>
        <p:blipFill>
          <a:blip r:embed="rId4"/>
          <a:stretch>
            <a:fillRect/>
          </a:stretch>
        </p:blipFill>
        <p:spPr>
          <a:xfrm>
            <a:off x="6661266" y="1112834"/>
            <a:ext cx="4866425" cy="4525963"/>
          </a:xfrm>
          <a:prstGeom prst="rect">
            <a:avLst/>
          </a:prstGeom>
        </p:spPr>
      </p:pic>
      <p:sp>
        <p:nvSpPr>
          <p:cNvPr id="13" name="Google Shape;125;p3">
            <a:extLst>
              <a:ext uri="{FF2B5EF4-FFF2-40B4-BE49-F238E27FC236}">
                <a16:creationId xmlns:a16="http://schemas.microsoft.com/office/drawing/2014/main" id="{D9DD1D20-63F9-46AC-89AF-62B16C631860}"/>
              </a:ext>
            </a:extLst>
          </p:cNvPr>
          <p:cNvSpPr txBox="1">
            <a:spLocks noGrp="1"/>
          </p:cNvSpPr>
          <p:nvPr>
            <p:ph type="title"/>
          </p:nvPr>
        </p:nvSpPr>
        <p:spPr>
          <a:xfrm>
            <a:off x="609600" y="274638"/>
            <a:ext cx="10972800" cy="887412"/>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Arial"/>
              <a:buNone/>
            </a:pPr>
            <a:r>
              <a:rPr lang="en-US" dirty="0"/>
              <a:t>Feedback Results</a:t>
            </a:r>
            <a:endParaRPr dirty="0"/>
          </a:p>
        </p:txBody>
      </p:sp>
    </p:spTree>
    <p:extLst>
      <p:ext uri="{BB962C8B-B14F-4D97-AF65-F5344CB8AC3E}">
        <p14:creationId xmlns:p14="http://schemas.microsoft.com/office/powerpoint/2010/main" val="423473965"/>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2">
            <a:extLst>
              <a:ext uri="{FF2B5EF4-FFF2-40B4-BE49-F238E27FC236}">
                <a16:creationId xmlns:a16="http://schemas.microsoft.com/office/drawing/2014/main" id="{7413E322-3E0F-4340-BBF5-9E9BD1DD0A1F}"/>
              </a:ext>
            </a:extLst>
          </p:cNvPr>
          <p:cNvSpPr/>
          <p:nvPr/>
        </p:nvSpPr>
        <p:spPr>
          <a:xfrm>
            <a:off x="4524192" y="917402"/>
            <a:ext cx="3143616" cy="4191488"/>
          </a:xfrm>
          <a:custGeom>
            <a:avLst/>
            <a:gdLst/>
            <a:ahLst/>
            <a:cxnLst/>
            <a:rect l="l" t="t" r="r" b="b"/>
            <a:pathLst>
              <a:path w="4380181" h="5840241">
                <a:moveTo>
                  <a:pt x="0" y="0"/>
                </a:moveTo>
                <a:lnTo>
                  <a:pt x="4380180" y="0"/>
                </a:lnTo>
                <a:lnTo>
                  <a:pt x="4380180" y="5840241"/>
                </a:lnTo>
                <a:lnTo>
                  <a:pt x="0" y="5840241"/>
                </a:lnTo>
                <a:lnTo>
                  <a:pt x="0" y="0"/>
                </a:lnTo>
                <a:close/>
              </a:path>
            </a:pathLst>
          </a:custGeom>
          <a:blipFill>
            <a:blip r:embed="rId3"/>
            <a:stretch>
              <a:fillRect/>
            </a:stretch>
          </a:blipFill>
        </p:spPr>
        <p:txBody>
          <a:bodyPr/>
          <a:lstStyle/>
          <a:p>
            <a:endParaRPr lang="en-US" dirty="0"/>
          </a:p>
        </p:txBody>
      </p:sp>
    </p:spTree>
    <p:extLst>
      <p:ext uri="{BB962C8B-B14F-4D97-AF65-F5344CB8AC3E}">
        <p14:creationId xmlns:p14="http://schemas.microsoft.com/office/powerpoint/2010/main" val="1792578170"/>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3"/>
          <p:cNvSpPr txBox="1">
            <a:spLocks noGrp="1"/>
          </p:cNvSpPr>
          <p:nvPr>
            <p:ph type="title"/>
          </p:nvPr>
        </p:nvSpPr>
        <p:spPr>
          <a:xfrm>
            <a:off x="609600" y="274638"/>
            <a:ext cx="10972800" cy="887412"/>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Arial"/>
              <a:buNone/>
            </a:pPr>
            <a:r>
              <a:rPr lang="en-US" dirty="0"/>
              <a:t>The Planning Process</a:t>
            </a:r>
            <a:endParaRPr dirty="0"/>
          </a:p>
        </p:txBody>
      </p:sp>
      <p:sp>
        <p:nvSpPr>
          <p:cNvPr id="126" name="Google Shape;126;p3"/>
          <p:cNvSpPr txBox="1">
            <a:spLocks noGrp="1"/>
          </p:cNvSpPr>
          <p:nvPr>
            <p:ph type="body" idx="1"/>
          </p:nvPr>
        </p:nvSpPr>
        <p:spPr>
          <a:xfrm>
            <a:off x="1174867" y="1162049"/>
            <a:ext cx="9842266" cy="4488473"/>
          </a:xfrm>
          <a:prstGeom prst="rect">
            <a:avLst/>
          </a:prstGeom>
          <a:noFill/>
          <a:ln>
            <a:noFill/>
          </a:ln>
        </p:spPr>
        <p:txBody>
          <a:bodyPr spcFirstLastPara="1" wrap="square" lIns="91425" tIns="45700" rIns="91425" bIns="45700" anchor="t" anchorCtr="0">
            <a:noAutofit/>
          </a:bodyPr>
          <a:lstStyle/>
          <a:p>
            <a:pPr marR="0" lvl="0" indent="-457200">
              <a:lnSpc>
                <a:spcPct val="150000"/>
              </a:lnSpc>
              <a:buSzPct val="107000"/>
              <a:buFont typeface="Arial" panose="020B0604020202020204" pitchFamily="34" charset="0"/>
              <a:buChar char="•"/>
              <a:tabLst>
                <a:tab pos="457200" algn="l"/>
              </a:tabLst>
            </a:pPr>
            <a:r>
              <a:rPr lang="en-US" sz="2800" dirty="0">
                <a:solidFill>
                  <a:schemeClr val="bg2"/>
                </a:solidFill>
                <a:effectLst/>
                <a:latin typeface="Calibri" panose="020F0502020204030204" pitchFamily="34" charset="0"/>
                <a:ea typeface="Calibri" panose="020F0502020204030204" pitchFamily="34" charset="0"/>
                <a:cs typeface="Calibri" panose="020F0502020204030204" pitchFamily="34" charset="0"/>
              </a:rPr>
              <a:t>Gather feedback from the students, faculty, and staff at HSC.</a:t>
            </a:r>
          </a:p>
          <a:p>
            <a:pPr marR="0" lvl="0" indent="-457200">
              <a:lnSpc>
                <a:spcPct val="150000"/>
              </a:lnSpc>
              <a:buSzPct val="107000"/>
              <a:buFont typeface="Arial" panose="020B0604020202020204" pitchFamily="34" charset="0"/>
              <a:buChar char="•"/>
              <a:tabLst>
                <a:tab pos="457200" algn="l"/>
              </a:tabLst>
            </a:pPr>
            <a:r>
              <a:rPr lang="en-US" sz="2800" b="0" i="0" u="none" strike="noStrike" dirty="0">
                <a:solidFill>
                  <a:schemeClr val="bg2"/>
                </a:solidFill>
                <a:effectLst/>
                <a:latin typeface="Calibri" panose="020F0502020204030204" pitchFamily="34" charset="0"/>
                <a:ea typeface="Calibri" panose="020F0502020204030204" pitchFamily="34" charset="0"/>
                <a:cs typeface="Calibri" panose="020F0502020204030204" pitchFamily="34" charset="0"/>
              </a:rPr>
              <a:t>Committee met weekly to develop plans, policies, procedures, signage, etc. for the NML Wellness and Reflection Room.</a:t>
            </a:r>
            <a:endParaRPr lang="en-US" sz="2800" dirty="0">
              <a:solidFill>
                <a:schemeClr val="bg2"/>
              </a:solidFill>
              <a:latin typeface="Calibri" panose="020F0502020204030204" pitchFamily="34" charset="0"/>
              <a:ea typeface="Calibri" panose="020F0502020204030204" pitchFamily="34" charset="0"/>
              <a:cs typeface="Calibri" panose="020F0502020204030204" pitchFamily="34" charset="0"/>
            </a:endParaRPr>
          </a:p>
          <a:p>
            <a:pPr marR="0" lvl="0" indent="-457200">
              <a:lnSpc>
                <a:spcPct val="150000"/>
              </a:lnSpc>
              <a:buSzPct val="107000"/>
              <a:buFont typeface="Arial" panose="020B0604020202020204" pitchFamily="34" charset="0"/>
              <a:buChar char="•"/>
              <a:tabLst>
                <a:tab pos="457200" algn="l"/>
              </a:tabLst>
            </a:pPr>
            <a:r>
              <a:rPr lang="en-US" sz="2800" dirty="0">
                <a:solidFill>
                  <a:schemeClr val="bg2"/>
                </a:solidFill>
                <a:effectLst/>
                <a:latin typeface="Calibri" panose="020F0502020204030204" pitchFamily="34" charset="0"/>
                <a:ea typeface="Calibri" panose="020F0502020204030204" pitchFamily="34" charset="0"/>
                <a:cs typeface="Calibri" panose="020F0502020204030204" pitchFamily="34" charset="0"/>
              </a:rPr>
              <a:t>Worked with the university’s Faci</a:t>
            </a:r>
            <a:r>
              <a:rPr lang="en-US" sz="2800" dirty="0">
                <a:solidFill>
                  <a:schemeClr val="bg2"/>
                </a:solidFill>
                <a:latin typeface="Calibri" panose="020F0502020204030204" pitchFamily="34" charset="0"/>
                <a:ea typeface="Calibri" panose="020F0502020204030204" pitchFamily="34" charset="0"/>
                <a:cs typeface="Calibri" panose="020F0502020204030204" pitchFamily="34" charset="0"/>
              </a:rPr>
              <a:t>lities Planning and Management team to paint and clean the space.</a:t>
            </a:r>
          </a:p>
          <a:p>
            <a:pPr marR="0" lvl="0" indent="-457200">
              <a:lnSpc>
                <a:spcPct val="150000"/>
              </a:lnSpc>
              <a:buSzPct val="107000"/>
              <a:buFont typeface="Arial" panose="020B0604020202020204" pitchFamily="34" charset="0"/>
              <a:buChar char="•"/>
              <a:tabLst>
                <a:tab pos="457200" algn="l"/>
              </a:tabLst>
            </a:pPr>
            <a:r>
              <a:rPr lang="en-US" sz="2800" dirty="0">
                <a:solidFill>
                  <a:schemeClr val="bg2"/>
                </a:solidFill>
                <a:effectLst/>
                <a:latin typeface="Calibri" panose="020F0502020204030204" pitchFamily="34" charset="0"/>
                <a:ea typeface="Calibri" panose="020F0502020204030204" pitchFamily="34" charset="0"/>
                <a:cs typeface="Calibri" panose="020F0502020204030204" pitchFamily="34" charset="0"/>
              </a:rPr>
              <a:t>Collaborated with multiple departments across USC.</a:t>
            </a:r>
          </a:p>
          <a:p>
            <a:pPr marL="342900" marR="0" lvl="0" indent="-342900">
              <a:buSzPts val="1000"/>
              <a:buFont typeface="Symbol" panose="05050102010706020507" pitchFamily="18" charset="2"/>
              <a:buChar char=""/>
              <a:tabLst>
                <a:tab pos="457200" algn="l"/>
              </a:tabLst>
            </a:pPr>
            <a:endParaRPr lang="en-US" sz="2800"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buSzPts val="1000"/>
              <a:buFont typeface="Symbol" panose="05050102010706020507" pitchFamily="18" charset="2"/>
              <a:buChar char=""/>
              <a:tabLst>
                <a:tab pos="457200" algn="l"/>
              </a:tabLst>
            </a:pPr>
            <a:endParaRPr lang="en-US" sz="2800" dirty="0">
              <a:latin typeface="Calibri" panose="020F0502020204030204" pitchFamily="34" charset="0"/>
              <a:ea typeface="Calibri" panose="020F0502020204030204" pitchFamily="34" charset="0"/>
              <a:cs typeface="Calibri" panose="020F0502020204030204" pitchFamily="34" charset="0"/>
            </a:endParaRPr>
          </a:p>
          <a:p>
            <a:pPr marL="342900" marR="0" lvl="0" indent="-342900">
              <a:buSzPts val="1000"/>
              <a:buFont typeface="Symbol" panose="05050102010706020507" pitchFamily="18" charset="2"/>
              <a:buChar char=""/>
              <a:tabLst>
                <a:tab pos="457200" algn="l"/>
              </a:tabLst>
            </a:pPr>
            <a:endParaRPr lang="en-US" sz="2800"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154940" algn="l" rtl="0">
              <a:lnSpc>
                <a:spcPct val="115000"/>
              </a:lnSpc>
              <a:spcBef>
                <a:spcPts val="0"/>
              </a:spcBef>
              <a:spcAft>
                <a:spcPts val="0"/>
              </a:spcAft>
              <a:buClr>
                <a:schemeClr val="dk2"/>
              </a:buClr>
              <a:buSzPct val="100000"/>
              <a:buFont typeface="Arial"/>
              <a:buNone/>
            </a:pPr>
            <a:endParaRPr sz="2800" u="none" strike="noStrike" dirty="0">
              <a:latin typeface="Calibri" panose="020F0502020204030204" pitchFamily="34" charset="0"/>
              <a:ea typeface="Calibri" panose="020F0502020204030204" pitchFamily="34" charset="0"/>
              <a:cs typeface="Calibri" panose="020F0502020204030204" pitchFamily="34" charset="0"/>
              <a:sym typeface="Calibri"/>
            </a:endParaRPr>
          </a:p>
        </p:txBody>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214EE-EA78-4A8F-94FD-3E3B40435386}"/>
              </a:ext>
            </a:extLst>
          </p:cNvPr>
          <p:cNvSpPr>
            <a:spLocks noGrp="1"/>
          </p:cNvSpPr>
          <p:nvPr>
            <p:ph type="title"/>
          </p:nvPr>
        </p:nvSpPr>
        <p:spPr/>
        <p:txBody>
          <a:bodyPr/>
          <a:lstStyle/>
          <a:p>
            <a:pPr algn="ctr"/>
            <a:r>
              <a:rPr lang="en-US" dirty="0"/>
              <a:t>Challenges</a:t>
            </a:r>
          </a:p>
        </p:txBody>
      </p:sp>
      <p:sp>
        <p:nvSpPr>
          <p:cNvPr id="3" name="Text Placeholder 2">
            <a:extLst>
              <a:ext uri="{FF2B5EF4-FFF2-40B4-BE49-F238E27FC236}">
                <a16:creationId xmlns:a16="http://schemas.microsoft.com/office/drawing/2014/main" id="{F7CD5F62-0D69-476B-A67B-D5B0755D80E5}"/>
              </a:ext>
            </a:extLst>
          </p:cNvPr>
          <p:cNvSpPr>
            <a:spLocks noGrp="1"/>
          </p:cNvSpPr>
          <p:nvPr>
            <p:ph type="body" idx="1"/>
          </p:nvPr>
        </p:nvSpPr>
        <p:spPr/>
        <p:txBody>
          <a:bodyPr>
            <a:normAutofit/>
          </a:bodyPr>
          <a:lstStyle/>
          <a:p>
            <a:pPr marL="25400" indent="0">
              <a:buNone/>
            </a:pPr>
            <a:r>
              <a:rPr lang="en-US" sz="2800" dirty="0">
                <a:latin typeface="Calibri" panose="020F0502020204030204" pitchFamily="34" charset="0"/>
                <a:ea typeface="Calibri" panose="020F0502020204030204" pitchFamily="34" charset="0"/>
                <a:cs typeface="Calibri" panose="020F0502020204030204" pitchFamily="34" charset="0"/>
              </a:rPr>
              <a:t>Challenges</a:t>
            </a:r>
          </a:p>
          <a:p>
            <a:pPr>
              <a:buFont typeface="Arial" panose="020B0604020202020204" pitchFamily="34" charset="0"/>
              <a:buChar char="•"/>
            </a:pPr>
            <a:r>
              <a:rPr lang="en-US" sz="2800" dirty="0">
                <a:latin typeface="Calibri" panose="020F0502020204030204" pitchFamily="34" charset="0"/>
                <a:ea typeface="Calibri" panose="020F0502020204030204" pitchFamily="34" charset="0"/>
                <a:cs typeface="Calibri" panose="020F0502020204030204" pitchFamily="34" charset="0"/>
              </a:rPr>
              <a:t>Scheduling challenges with Facilities Planning &amp; Management</a:t>
            </a:r>
          </a:p>
          <a:p>
            <a:pPr>
              <a:buFont typeface="Arial" panose="020B0604020202020204" pitchFamily="34" charset="0"/>
              <a:buChar char="•"/>
            </a:pPr>
            <a:r>
              <a:rPr lang="en-US" sz="2800" dirty="0">
                <a:latin typeface="Calibri" panose="020F0502020204030204" pitchFamily="34" charset="0"/>
                <a:ea typeface="Calibri" panose="020F0502020204030204" pitchFamily="34" charset="0"/>
                <a:cs typeface="Calibri" panose="020F0502020204030204" pitchFamily="34" charset="0"/>
              </a:rPr>
              <a:t>Consistent communication and timely follow-up via email </a:t>
            </a:r>
          </a:p>
          <a:p>
            <a:pPr>
              <a:buFont typeface="Arial" panose="020B0604020202020204" pitchFamily="34" charset="0"/>
              <a:buChar char="•"/>
            </a:pPr>
            <a:r>
              <a:rPr lang="en-US" sz="2800" dirty="0">
                <a:latin typeface="Calibri" panose="020F0502020204030204" pitchFamily="34" charset="0"/>
                <a:ea typeface="Calibri" panose="020F0502020204030204" pitchFamily="34" charset="0"/>
                <a:cs typeface="Calibri" panose="020F0502020204030204" pitchFamily="34" charset="0"/>
              </a:rPr>
              <a:t>Make room for the unexpected</a:t>
            </a:r>
          </a:p>
        </p:txBody>
      </p:sp>
    </p:spTree>
    <p:extLst>
      <p:ext uri="{BB962C8B-B14F-4D97-AF65-F5344CB8AC3E}">
        <p14:creationId xmlns:p14="http://schemas.microsoft.com/office/powerpoint/2010/main" val="2840533505"/>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4"/>
          <p:cNvSpPr txBox="1">
            <a:spLocks noGrp="1"/>
          </p:cNvSpPr>
          <p:nvPr>
            <p:ph type="title"/>
          </p:nvPr>
        </p:nvSpPr>
        <p:spPr>
          <a:xfrm>
            <a:off x="609600" y="274638"/>
            <a:ext cx="10972800" cy="887412"/>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Arial"/>
              <a:buNone/>
            </a:pPr>
            <a:r>
              <a:rPr lang="en-US" dirty="0"/>
              <a:t>Funding </a:t>
            </a:r>
            <a:endParaRPr dirty="0"/>
          </a:p>
        </p:txBody>
      </p:sp>
      <p:sp>
        <p:nvSpPr>
          <p:cNvPr id="133" name="Google Shape;133;p4"/>
          <p:cNvSpPr txBox="1">
            <a:spLocks noGrp="1"/>
          </p:cNvSpPr>
          <p:nvPr>
            <p:ph type="body" idx="1"/>
          </p:nvPr>
        </p:nvSpPr>
        <p:spPr>
          <a:xfrm>
            <a:off x="1331060" y="1438031"/>
            <a:ext cx="10079401" cy="4249982"/>
          </a:xfrm>
          <a:prstGeom prst="rect">
            <a:avLst/>
          </a:prstGeom>
          <a:noFill/>
          <a:ln>
            <a:noFill/>
          </a:ln>
        </p:spPr>
        <p:txBody>
          <a:bodyPr spcFirstLastPara="1" wrap="square" lIns="91425" tIns="45700" rIns="91425" bIns="45700" anchor="t" anchorCtr="0">
            <a:normAutofit/>
          </a:bodyPr>
          <a:lstStyle/>
          <a:p>
            <a:pPr indent="-457200">
              <a:spcBef>
                <a:spcPts val="0"/>
              </a:spcBef>
              <a:buSzPct val="107000"/>
              <a:buFont typeface="Arial" panose="020B0604020202020204" pitchFamily="34" charset="0"/>
              <a:buChar char="•"/>
            </a:pPr>
            <a:r>
              <a:rPr lang="en-US" sz="2800" dirty="0">
                <a:latin typeface="Calibri" panose="020F0502020204030204" pitchFamily="34" charset="0"/>
                <a:ea typeface="Calibri" panose="020F0502020204030204" pitchFamily="34" charset="0"/>
                <a:cs typeface="Calibri" panose="020F0502020204030204" pitchFamily="34" charset="0"/>
              </a:rPr>
              <a:t>Received a USC Libraries Dean’s Challenge Grant Award - $3,000</a:t>
            </a:r>
          </a:p>
          <a:p>
            <a:pPr marL="0" indent="0">
              <a:spcBef>
                <a:spcPts val="0"/>
              </a:spcBef>
              <a:buSzPct val="107000"/>
              <a:buNone/>
            </a:pPr>
            <a:endParaRPr lang="en-US" sz="2800" dirty="0">
              <a:latin typeface="Calibri" panose="020F0502020204030204" pitchFamily="34" charset="0"/>
              <a:ea typeface="Calibri" panose="020F0502020204030204" pitchFamily="34" charset="0"/>
              <a:cs typeface="Calibri" panose="020F0502020204030204" pitchFamily="34" charset="0"/>
            </a:endParaRPr>
          </a:p>
          <a:p>
            <a:pPr indent="-457200">
              <a:spcBef>
                <a:spcPts val="0"/>
              </a:spcBef>
              <a:buSzPct val="107000"/>
              <a:buFont typeface="Arial" panose="020B0604020202020204" pitchFamily="34" charset="0"/>
              <a:buChar char="•"/>
            </a:pPr>
            <a:r>
              <a:rPr lang="en-US" sz="2800" dirty="0">
                <a:latin typeface="Calibri" panose="020F0502020204030204" pitchFamily="34" charset="0"/>
                <a:ea typeface="Calibri" panose="020F0502020204030204" pitchFamily="34" charset="0"/>
                <a:cs typeface="Calibri" panose="020F0502020204030204" pitchFamily="34" charset="0"/>
              </a:rPr>
              <a:t>Received funding support for the USC Graduate Student Government - $500</a:t>
            </a:r>
          </a:p>
          <a:p>
            <a:pPr marL="0" indent="0">
              <a:spcBef>
                <a:spcPts val="0"/>
              </a:spcBef>
              <a:buSzPct val="107000"/>
              <a:buNone/>
            </a:pPr>
            <a:endParaRPr lang="en-US" sz="2800" dirty="0">
              <a:latin typeface="Calibri" panose="020F0502020204030204" pitchFamily="34" charset="0"/>
              <a:ea typeface="Calibri" panose="020F0502020204030204" pitchFamily="34" charset="0"/>
              <a:cs typeface="Calibri" panose="020F0502020204030204" pitchFamily="34" charset="0"/>
            </a:endParaRPr>
          </a:p>
          <a:p>
            <a:pPr indent="-457200">
              <a:spcBef>
                <a:spcPts val="0"/>
              </a:spcBef>
              <a:buSzPct val="107000"/>
              <a:buFont typeface="Arial" panose="020B0604020202020204" pitchFamily="34" charset="0"/>
              <a:buChar char="•"/>
            </a:pPr>
            <a:r>
              <a:rPr lang="en-US" sz="2800" dirty="0">
                <a:latin typeface="Calibri" panose="020F0502020204030204" pitchFamily="34" charset="0"/>
                <a:ea typeface="Calibri" panose="020F0502020204030204" pitchFamily="34" charset="0"/>
                <a:cs typeface="Calibri" panose="020F0502020204030204" pitchFamily="34" charset="0"/>
              </a:rPr>
              <a:t>Utilized funds from the Friends of the Library Endowment Account - $1,800</a:t>
            </a:r>
          </a:p>
        </p:txBody>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3">
            <a:extLst>
              <a:ext uri="{FF2B5EF4-FFF2-40B4-BE49-F238E27FC236}">
                <a16:creationId xmlns:a16="http://schemas.microsoft.com/office/drawing/2014/main" id="{E9D40F2D-F979-444A-B2E4-49130F4F530F}"/>
              </a:ext>
            </a:extLst>
          </p:cNvPr>
          <p:cNvSpPr/>
          <p:nvPr/>
        </p:nvSpPr>
        <p:spPr>
          <a:xfrm>
            <a:off x="8211341" y="793213"/>
            <a:ext cx="3341689" cy="3418557"/>
          </a:xfrm>
          <a:custGeom>
            <a:avLst/>
            <a:gdLst/>
            <a:ahLst/>
            <a:cxnLst/>
            <a:rect l="l" t="t" r="r" b="b"/>
            <a:pathLst>
              <a:path w="3235920" h="3310354">
                <a:moveTo>
                  <a:pt x="0" y="0"/>
                </a:moveTo>
                <a:lnTo>
                  <a:pt x="3235920" y="0"/>
                </a:lnTo>
                <a:lnTo>
                  <a:pt x="3235920" y="3310355"/>
                </a:lnTo>
                <a:lnTo>
                  <a:pt x="0" y="3310355"/>
                </a:lnTo>
                <a:lnTo>
                  <a:pt x="0" y="0"/>
                </a:lnTo>
                <a:close/>
              </a:path>
            </a:pathLst>
          </a:custGeom>
          <a:blipFill>
            <a:blip r:embed="rId3"/>
            <a:stretch>
              <a:fillRect/>
            </a:stretch>
          </a:blipFill>
        </p:spPr>
      </p:sp>
      <p:sp>
        <p:nvSpPr>
          <p:cNvPr id="13" name="Freeform 4">
            <a:extLst>
              <a:ext uri="{FF2B5EF4-FFF2-40B4-BE49-F238E27FC236}">
                <a16:creationId xmlns:a16="http://schemas.microsoft.com/office/drawing/2014/main" id="{54100647-D0B3-472F-8629-24A644B6F9F4}"/>
              </a:ext>
            </a:extLst>
          </p:cNvPr>
          <p:cNvSpPr/>
          <p:nvPr/>
        </p:nvSpPr>
        <p:spPr>
          <a:xfrm>
            <a:off x="252247" y="224658"/>
            <a:ext cx="7330967" cy="5498225"/>
          </a:xfrm>
          <a:custGeom>
            <a:avLst/>
            <a:gdLst/>
            <a:ahLst/>
            <a:cxnLst/>
            <a:rect l="l" t="t" r="r" b="b"/>
            <a:pathLst>
              <a:path w="7163210" h="5372408">
                <a:moveTo>
                  <a:pt x="0" y="0"/>
                </a:moveTo>
                <a:lnTo>
                  <a:pt x="7163210" y="0"/>
                </a:lnTo>
                <a:lnTo>
                  <a:pt x="7163210" y="5372407"/>
                </a:lnTo>
                <a:lnTo>
                  <a:pt x="0" y="5372407"/>
                </a:lnTo>
                <a:lnTo>
                  <a:pt x="0" y="0"/>
                </a:lnTo>
                <a:close/>
              </a:path>
            </a:pathLst>
          </a:custGeom>
          <a:blipFill>
            <a:blip r:embed="rId4"/>
            <a:stretch>
              <a:fillRect/>
            </a:stretch>
          </a:blipFill>
        </p:spPr>
      </p:sp>
      <p:sp>
        <p:nvSpPr>
          <p:cNvPr id="15" name="TextBox 6">
            <a:extLst>
              <a:ext uri="{FF2B5EF4-FFF2-40B4-BE49-F238E27FC236}">
                <a16:creationId xmlns:a16="http://schemas.microsoft.com/office/drawing/2014/main" id="{26C96E54-5E88-4FE0-925C-3F1E8AA03534}"/>
              </a:ext>
            </a:extLst>
          </p:cNvPr>
          <p:cNvSpPr txBox="1"/>
          <p:nvPr/>
        </p:nvSpPr>
        <p:spPr>
          <a:xfrm>
            <a:off x="7497596" y="4624476"/>
            <a:ext cx="4683561" cy="685701"/>
          </a:xfrm>
          <a:prstGeom prst="rect">
            <a:avLst/>
          </a:prstGeom>
        </p:spPr>
        <p:txBody>
          <a:bodyPr wrap="square" lIns="0" tIns="0" rIns="0" bIns="0" rtlCol="0" anchor="t">
            <a:spAutoFit/>
          </a:bodyPr>
          <a:lstStyle/>
          <a:p>
            <a:pPr algn="ctr">
              <a:lnSpc>
                <a:spcPts val="6420"/>
              </a:lnSpc>
              <a:spcBef>
                <a:spcPct val="0"/>
              </a:spcBef>
            </a:pPr>
            <a:r>
              <a:rPr lang="en-US" sz="2400" dirty="0">
                <a:solidFill>
                  <a:srgbClr val="000000"/>
                </a:solidFill>
                <a:latin typeface="Montserrat Semi-Bold"/>
              </a:rPr>
              <a:t>Launched April 16th, 2024</a:t>
            </a:r>
          </a:p>
        </p:txBody>
      </p:sp>
    </p:spTree>
    <p:extLst>
      <p:ext uri="{BB962C8B-B14F-4D97-AF65-F5344CB8AC3E}">
        <p14:creationId xmlns:p14="http://schemas.microsoft.com/office/powerpoint/2010/main" val="3093143381"/>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DE416-93D7-4D18-8F7E-A5922CF17F46}"/>
              </a:ext>
            </a:extLst>
          </p:cNvPr>
          <p:cNvSpPr>
            <a:spLocks noGrp="1"/>
          </p:cNvSpPr>
          <p:nvPr>
            <p:ph type="title"/>
          </p:nvPr>
        </p:nvSpPr>
        <p:spPr/>
        <p:txBody>
          <a:bodyPr/>
          <a:lstStyle/>
          <a:p>
            <a:pPr algn="ctr"/>
            <a:r>
              <a:rPr lang="en-US" dirty="0"/>
              <a:t>Wellness &amp; Reflection Room Book Titles</a:t>
            </a:r>
          </a:p>
        </p:txBody>
      </p:sp>
      <p:pic>
        <p:nvPicPr>
          <p:cNvPr id="5" name="Picture 4">
            <a:extLst>
              <a:ext uri="{FF2B5EF4-FFF2-40B4-BE49-F238E27FC236}">
                <a16:creationId xmlns:a16="http://schemas.microsoft.com/office/drawing/2014/main" id="{F9512A9E-EE2B-4A69-B2B3-F4F45390200D}"/>
              </a:ext>
            </a:extLst>
          </p:cNvPr>
          <p:cNvPicPr>
            <a:picLocks noChangeAspect="1"/>
          </p:cNvPicPr>
          <p:nvPr/>
        </p:nvPicPr>
        <p:blipFill>
          <a:blip r:embed="rId3"/>
          <a:stretch>
            <a:fillRect/>
          </a:stretch>
        </p:blipFill>
        <p:spPr>
          <a:xfrm>
            <a:off x="4118708" y="1100014"/>
            <a:ext cx="3946769" cy="4519247"/>
          </a:xfrm>
          <a:prstGeom prst="rect">
            <a:avLst/>
          </a:prstGeom>
        </p:spPr>
      </p:pic>
    </p:spTree>
    <p:extLst>
      <p:ext uri="{BB962C8B-B14F-4D97-AF65-F5344CB8AC3E}">
        <p14:creationId xmlns:p14="http://schemas.microsoft.com/office/powerpoint/2010/main" val="128136211"/>
      </p:ext>
    </p:extLst>
  </p:cSld>
  <p:clrMapOvr>
    <a:masterClrMapping/>
  </p:clrMapOvr>
  <p:transition>
    <p:fade/>
  </p:transition>
</p:sld>
</file>

<file path=ppt/theme/theme1.xml><?xml version="1.0" encoding="utf-8"?>
<a:theme xmlns:a="http://schemas.openxmlformats.org/drawingml/2006/main" name="Office Theme">
  <a:themeElements>
    <a:clrScheme name="Custom 3">
      <a:dk1>
        <a:srgbClr val="990000"/>
      </a:dk1>
      <a:lt1>
        <a:srgbClr val="FFFFFF"/>
      </a:lt1>
      <a:dk2>
        <a:srgbClr val="323232"/>
      </a:dk2>
      <a:lt2>
        <a:srgbClr val="E3DED1"/>
      </a:lt2>
      <a:accent1>
        <a:srgbClr val="FFCC00"/>
      </a:accent1>
      <a:accent2>
        <a:srgbClr val="991B1E"/>
      </a:accent2>
      <a:accent3>
        <a:srgbClr val="1B587C"/>
      </a:accent3>
      <a:accent4>
        <a:srgbClr val="4E8542"/>
      </a:accent4>
      <a:accent5>
        <a:srgbClr val="604878"/>
      </a:accent5>
      <a:accent6>
        <a:srgbClr val="C19859"/>
      </a:accent6>
      <a:hlink>
        <a:srgbClr val="990000"/>
      </a:hlink>
      <a:folHlink>
        <a:srgbClr val="99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4944</TotalTime>
  <Words>1252</Words>
  <Application>Microsoft Office PowerPoint</Application>
  <PresentationFormat>Widescreen</PresentationFormat>
  <Paragraphs>106</Paragraphs>
  <Slides>16</Slides>
  <Notes>16</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16</vt:i4>
      </vt:variant>
    </vt:vector>
  </HeadingPairs>
  <TitlesOfParts>
    <vt:vector size="26" baseType="lpstr">
      <vt:lpstr>Calibri</vt:lpstr>
      <vt:lpstr>Symbol</vt:lpstr>
      <vt:lpstr>Noto Sans Symbols</vt:lpstr>
      <vt:lpstr>Montserrat Semi-Bold</vt:lpstr>
      <vt:lpstr>Arial</vt:lpstr>
      <vt:lpstr>Times New Roman</vt:lpstr>
      <vt:lpstr>MS Gothic</vt:lpstr>
      <vt:lpstr>Courier New</vt:lpstr>
      <vt:lpstr>Segoe UI Emoji</vt:lpstr>
      <vt:lpstr>Office Theme</vt:lpstr>
      <vt:lpstr>Norris Medical Library Wellness and Reflection Room </vt:lpstr>
      <vt:lpstr>Presentation Overview</vt:lpstr>
      <vt:lpstr>Feedback Results</vt:lpstr>
      <vt:lpstr>PowerPoint Presentation</vt:lpstr>
      <vt:lpstr>The Planning Process</vt:lpstr>
      <vt:lpstr>Challenges</vt:lpstr>
      <vt:lpstr>Funding </vt:lpstr>
      <vt:lpstr>PowerPoint Presentation</vt:lpstr>
      <vt:lpstr>Wellness &amp; Reflection Room Book Titles</vt:lpstr>
      <vt:lpstr>Online Self-care Guide</vt:lpstr>
      <vt:lpstr>PowerPoint Presentation</vt:lpstr>
      <vt:lpstr>Self-Care Kits</vt:lpstr>
      <vt:lpstr>Impact of Space</vt:lpstr>
      <vt:lpstr>Practical Tips for Wellness Initiatives</vt:lpstr>
      <vt:lpstr>Wellness &amp; Reflection Room: Final Outcome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Norris Medical Library Wellness and Reflection Room</dc:title>
  <dc:creator>Junjiro Nakatomi</dc:creator>
  <cp:lastModifiedBy>Leslie Jones</cp:lastModifiedBy>
  <cp:revision>75</cp:revision>
  <dcterms:created xsi:type="dcterms:W3CDTF">2025-02-05T18:02:15Z</dcterms:created>
  <dcterms:modified xsi:type="dcterms:W3CDTF">2025-04-21T21:01:44Z</dcterms:modified>
</cp:coreProperties>
</file>