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32" r:id="rId2"/>
    <p:sldMasterId id="2147483756" r:id="rId3"/>
  </p:sldMasterIdLst>
  <p:notesMasterIdLst>
    <p:notesMasterId r:id="rId25"/>
  </p:notesMasterIdLst>
  <p:sldIdLst>
    <p:sldId id="337" r:id="rId4"/>
    <p:sldId id="338"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7" autoAdjust="0"/>
    <p:restoredTop sz="94676"/>
  </p:normalViewPr>
  <p:slideViewPr>
    <p:cSldViewPr>
      <p:cViewPr varScale="1">
        <p:scale>
          <a:sx n="109" d="100"/>
          <a:sy n="109" d="100"/>
        </p:scale>
        <p:origin x="1112" y="19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CA4D3-5603-4E7F-A7BB-26C226AEC5C3}" type="datetimeFigureOut">
              <a:rPr lang="en-US" smtClean="0"/>
              <a:t>5/21/19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1D89D9-AB52-4193-919F-9761E2DE2F31}" type="slidenum">
              <a:rPr lang="en-US" smtClean="0"/>
              <a:t>‹#›</a:t>
            </a:fld>
            <a:endParaRPr lang="en-US"/>
          </a:p>
        </p:txBody>
      </p:sp>
    </p:spTree>
    <p:extLst>
      <p:ext uri="{BB962C8B-B14F-4D97-AF65-F5344CB8AC3E}">
        <p14:creationId xmlns:p14="http://schemas.microsoft.com/office/powerpoint/2010/main" val="539733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1</a:t>
            </a:fld>
            <a:endParaRPr lang="en-US"/>
          </a:p>
        </p:txBody>
      </p:sp>
    </p:spTree>
    <p:extLst>
      <p:ext uri="{BB962C8B-B14F-4D97-AF65-F5344CB8AC3E}">
        <p14:creationId xmlns:p14="http://schemas.microsoft.com/office/powerpoint/2010/main" val="3446921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11</a:t>
            </a:fld>
            <a:endParaRPr lang="en-US"/>
          </a:p>
        </p:txBody>
      </p:sp>
    </p:spTree>
    <p:extLst>
      <p:ext uri="{BB962C8B-B14F-4D97-AF65-F5344CB8AC3E}">
        <p14:creationId xmlns:p14="http://schemas.microsoft.com/office/powerpoint/2010/main" val="2684551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also collected data related</a:t>
            </a:r>
            <a:r>
              <a:rPr lang="en-US" baseline="0" dirty="0"/>
              <a:t> to environmental concerns. </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16</a:t>
            </a:fld>
            <a:endParaRPr lang="en-US"/>
          </a:p>
        </p:txBody>
      </p:sp>
    </p:spTree>
    <p:extLst>
      <p:ext uri="{BB962C8B-B14F-4D97-AF65-F5344CB8AC3E}">
        <p14:creationId xmlns:p14="http://schemas.microsoft.com/office/powerpoint/2010/main" val="428124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also collected data related</a:t>
            </a:r>
            <a:r>
              <a:rPr lang="en-US" baseline="0" dirty="0"/>
              <a:t> to environmental concerns. </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17</a:t>
            </a:fld>
            <a:endParaRPr lang="en-US"/>
          </a:p>
        </p:txBody>
      </p:sp>
    </p:spTree>
    <p:extLst>
      <p:ext uri="{BB962C8B-B14F-4D97-AF65-F5344CB8AC3E}">
        <p14:creationId xmlns:p14="http://schemas.microsoft.com/office/powerpoint/2010/main" val="1126152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have</a:t>
            </a:r>
            <a:r>
              <a:rPr lang="en-US" baseline="0" dirty="0"/>
              <a:t> tried mapping complex Indigenous realities for a long time. Physical maps draw by Indigenous scholars to address some of this complexity and robustness of information are available, but they are often criticized for their cartographic choices as being overwhelming or unconventional. </a:t>
            </a:r>
          </a:p>
          <a:p>
            <a:r>
              <a:rPr lang="en-US" dirty="0"/>
              <a:t>Introduction to the topic. What are</a:t>
            </a:r>
            <a:r>
              <a:rPr lang="en-US" baseline="0" dirty="0"/>
              <a:t> our realities, what are our histories, how can we make this information relevant to our communities, both of Natives and to academics. How do we decolonize information and make it available to people who would benefit most from this information. Is an institution the place to host this information. How do we use geospatial information to tell the stories of our people.</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2</a:t>
            </a:fld>
            <a:endParaRPr lang="en-US"/>
          </a:p>
        </p:txBody>
      </p:sp>
    </p:spTree>
    <p:extLst>
      <p:ext uri="{BB962C8B-B14F-4D97-AF65-F5344CB8AC3E}">
        <p14:creationId xmlns:p14="http://schemas.microsoft.com/office/powerpoint/2010/main" val="2231457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we chose the scale – something more continuous</a:t>
            </a:r>
          </a:p>
          <a:p>
            <a:r>
              <a:rPr lang="en-US" dirty="0"/>
              <a:t>We have</a:t>
            </a:r>
            <a:r>
              <a:rPr lang="en-US" baseline="0" dirty="0"/>
              <a:t> a lot of publically available data, but there isn’t any kind of centralized place for this data to live. That’s why I came up with the idea for the PNW Natives Geodatabase, a publically facing data portal for use by Native communities, Indigenous scholars, and academic researchers. </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3</a:t>
            </a:fld>
            <a:endParaRPr lang="en-US"/>
          </a:p>
        </p:txBody>
      </p:sp>
    </p:spTree>
    <p:extLst>
      <p:ext uri="{BB962C8B-B14F-4D97-AF65-F5344CB8AC3E}">
        <p14:creationId xmlns:p14="http://schemas.microsoft.com/office/powerpoint/2010/main" val="3054460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a:t>
            </a:r>
            <a:r>
              <a:rPr lang="en-US" baseline="0" dirty="0"/>
              <a:t> geospatial technologies are often out of reach for tribal organizations and governments, often relying on the BIA to provide relevant information.</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4</a:t>
            </a:fld>
            <a:endParaRPr lang="en-US"/>
          </a:p>
        </p:txBody>
      </p:sp>
    </p:spTree>
    <p:extLst>
      <p:ext uri="{BB962C8B-B14F-4D97-AF65-F5344CB8AC3E}">
        <p14:creationId xmlns:p14="http://schemas.microsoft.com/office/powerpoint/2010/main" val="356885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emblems of the different data places.</a:t>
            </a:r>
          </a:p>
          <a:p>
            <a:r>
              <a:rPr lang="en-US" dirty="0"/>
              <a:t>Where does the data come from?</a:t>
            </a:r>
          </a:p>
          <a:p>
            <a:r>
              <a:rPr lang="en-US" dirty="0"/>
              <a:t>End: Forewarning,</a:t>
            </a:r>
            <a:r>
              <a:rPr lang="en-US" baseline="0" dirty="0"/>
              <a:t> I am not a cartographer and the rest of the images are more for previewing the available data rather than making it easily consumable. </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5</a:t>
            </a:fld>
            <a:endParaRPr lang="en-US"/>
          </a:p>
        </p:txBody>
      </p:sp>
    </p:spTree>
    <p:extLst>
      <p:ext uri="{BB962C8B-B14F-4D97-AF65-F5344CB8AC3E}">
        <p14:creationId xmlns:p14="http://schemas.microsoft.com/office/powerpoint/2010/main" val="122394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the data? Mixture of georeferenced</a:t>
            </a:r>
            <a:r>
              <a:rPr lang="en-US" baseline="0" dirty="0"/>
              <a:t> paper maps and vector data. </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6</a:t>
            </a:fld>
            <a:endParaRPr lang="en-US"/>
          </a:p>
        </p:txBody>
      </p:sp>
    </p:spTree>
    <p:extLst>
      <p:ext uri="{BB962C8B-B14F-4D97-AF65-F5344CB8AC3E}">
        <p14:creationId xmlns:p14="http://schemas.microsoft.com/office/powerpoint/2010/main" val="1088332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7</a:t>
            </a:fld>
            <a:endParaRPr lang="en-US"/>
          </a:p>
        </p:txBody>
      </p:sp>
    </p:spTree>
    <p:extLst>
      <p:ext uri="{BB962C8B-B14F-4D97-AF65-F5344CB8AC3E}">
        <p14:creationId xmlns:p14="http://schemas.microsoft.com/office/powerpoint/2010/main" val="2728416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should maybe be asking questions like, why is the Colville Nation one quarter the size it was when the first treaty was signed. What is being done to all of those lands. Why was the new treaty signed just one year after the publication of a map surveying precious metals in the Colville area. I have a lot of theories and conspiracies.</a:t>
            </a:r>
          </a:p>
        </p:txBody>
      </p:sp>
      <p:sp>
        <p:nvSpPr>
          <p:cNvPr id="4" name="Slide Number Placeholder 3"/>
          <p:cNvSpPr>
            <a:spLocks noGrp="1"/>
          </p:cNvSpPr>
          <p:nvPr>
            <p:ph type="sldNum" sz="quarter" idx="10"/>
          </p:nvPr>
        </p:nvSpPr>
        <p:spPr/>
        <p:txBody>
          <a:bodyPr/>
          <a:lstStyle/>
          <a:p>
            <a:fld id="{2E1D89D9-AB52-4193-919F-9761E2DE2F31}" type="slidenum">
              <a:rPr lang="en-US" smtClean="0"/>
              <a:t>8</a:t>
            </a:fld>
            <a:endParaRPr lang="en-US"/>
          </a:p>
        </p:txBody>
      </p:sp>
    </p:spTree>
    <p:extLst>
      <p:ext uri="{BB962C8B-B14F-4D97-AF65-F5344CB8AC3E}">
        <p14:creationId xmlns:p14="http://schemas.microsoft.com/office/powerpoint/2010/main" val="3874303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10</a:t>
            </a:fld>
            <a:endParaRPr lang="en-US"/>
          </a:p>
        </p:txBody>
      </p:sp>
    </p:spTree>
    <p:extLst>
      <p:ext uri="{BB962C8B-B14F-4D97-AF65-F5344CB8AC3E}">
        <p14:creationId xmlns:p14="http://schemas.microsoft.com/office/powerpoint/2010/main" val="1980439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322" name="Rectangle 10"/>
          <p:cNvSpPr>
            <a:spLocks noGrp="1" noChangeArrowheads="1"/>
          </p:cNvSpPr>
          <p:nvPr>
            <p:ph type="ctrTitle"/>
          </p:nvPr>
        </p:nvSpPr>
        <p:spPr>
          <a:xfrm>
            <a:off x="1295400" y="1295400"/>
            <a:ext cx="7467600" cy="1752600"/>
          </a:xfrm>
        </p:spPr>
        <p:txBody>
          <a:bodyPr/>
          <a:lstStyle>
            <a:lvl1pPr>
              <a:defRPr b="1"/>
            </a:lvl1pPr>
          </a:lstStyle>
          <a:p>
            <a:pPr lvl="0"/>
            <a:r>
              <a:rPr lang="en-US" noProof="0" dirty="0"/>
              <a:t>Click to edit Master title style</a:t>
            </a:r>
          </a:p>
        </p:txBody>
      </p:sp>
      <p:sp>
        <p:nvSpPr>
          <p:cNvPr id="13323" name="Rectangle 11"/>
          <p:cNvSpPr>
            <a:spLocks noGrp="1" noChangeArrowheads="1"/>
          </p:cNvSpPr>
          <p:nvPr>
            <p:ph type="subTitle" idx="1"/>
          </p:nvPr>
        </p:nvSpPr>
        <p:spPr>
          <a:xfrm>
            <a:off x="1295400" y="3124200"/>
            <a:ext cx="7467600" cy="1752600"/>
          </a:xfrm>
        </p:spPr>
        <p:txBody>
          <a:bodyPr/>
          <a:lstStyle>
            <a:lvl1pPr marL="0" indent="0" algn="ctr">
              <a:buFontTx/>
              <a:buNone/>
              <a:defRPr/>
            </a:lvl1pPr>
          </a:lstStyle>
          <a:p>
            <a:pPr lvl="0"/>
            <a:r>
              <a:rPr lang="en-US" noProof="0" dirty="0"/>
              <a:t>Click to edit Master subtitle style</a:t>
            </a:r>
          </a:p>
        </p:txBody>
      </p:sp>
      <p:pic>
        <p:nvPicPr>
          <p:cNvPr id="4" name="Picture 3">
            <a:extLst>
              <a:ext uri="{FF2B5EF4-FFF2-40B4-BE49-F238E27FC236}">
                <a16:creationId xmlns:a16="http://schemas.microsoft.com/office/drawing/2014/main" id="{CACD515D-772E-4FB1-9B49-4A209D686C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6400800"/>
            <a:ext cx="2857500" cy="361950"/>
          </a:xfrm>
          <a:prstGeom prst="rect">
            <a:avLst/>
          </a:prstGeom>
        </p:spPr>
      </p:pic>
    </p:spTree>
    <p:extLst>
      <p:ext uri="{BB962C8B-B14F-4D97-AF65-F5344CB8AC3E}">
        <p14:creationId xmlns:p14="http://schemas.microsoft.com/office/powerpoint/2010/main" val="3813090587"/>
      </p:ext>
    </p:extLst>
  </p:cSld>
  <p:clrMapOvr>
    <a:masterClrMapping/>
  </p:clrMapOvr>
  <p:transition advClick="0" advTm="15000">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A1B45F04-F5EB-4E29-A8FD-0486B0E494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6400800"/>
            <a:ext cx="2857500" cy="361950"/>
          </a:xfrm>
          <a:prstGeom prst="rect">
            <a:avLst/>
          </a:prstGeom>
        </p:spPr>
      </p:pic>
    </p:spTree>
    <p:extLst>
      <p:ext uri="{BB962C8B-B14F-4D97-AF65-F5344CB8AC3E}">
        <p14:creationId xmlns:p14="http://schemas.microsoft.com/office/powerpoint/2010/main" val="1137738156"/>
      </p:ext>
    </p:extLst>
  </p:cSld>
  <p:clrMapOvr>
    <a:masterClrMapping/>
  </p:clrMapOvr>
  <p:transition advClick="0" advTm="15000">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152400"/>
            <a:ext cx="184785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0200" y="152400"/>
            <a:ext cx="53911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4689BF96-73EA-4A17-8496-669A1E8344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6400800"/>
            <a:ext cx="2857500" cy="361950"/>
          </a:xfrm>
          <a:prstGeom prst="rect">
            <a:avLst/>
          </a:prstGeom>
        </p:spPr>
      </p:pic>
    </p:spTree>
    <p:extLst>
      <p:ext uri="{BB962C8B-B14F-4D97-AF65-F5344CB8AC3E}">
        <p14:creationId xmlns:p14="http://schemas.microsoft.com/office/powerpoint/2010/main" val="3566631362"/>
      </p:ext>
    </p:extLst>
  </p:cSld>
  <p:clrMapOvr>
    <a:masterClrMapping/>
  </p:clrMapOvr>
  <p:transition advClick="0" advTm="15000">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322" name="Rectangle 10"/>
          <p:cNvSpPr>
            <a:spLocks noGrp="1" noChangeArrowheads="1"/>
          </p:cNvSpPr>
          <p:nvPr>
            <p:ph type="ctrTitle"/>
          </p:nvPr>
        </p:nvSpPr>
        <p:spPr>
          <a:xfrm>
            <a:off x="1295400" y="1295400"/>
            <a:ext cx="7467600" cy="1752600"/>
          </a:xfrm>
        </p:spPr>
        <p:txBody>
          <a:bodyPr/>
          <a:lstStyle>
            <a:lvl1pPr>
              <a:defRPr b="1"/>
            </a:lvl1pPr>
          </a:lstStyle>
          <a:p>
            <a:pPr lvl="0"/>
            <a:r>
              <a:rPr lang="en-US" noProof="0" dirty="0"/>
              <a:t>Click to edit Master title style</a:t>
            </a:r>
          </a:p>
        </p:txBody>
      </p:sp>
      <p:sp>
        <p:nvSpPr>
          <p:cNvPr id="13323" name="Rectangle 11"/>
          <p:cNvSpPr>
            <a:spLocks noGrp="1" noChangeArrowheads="1"/>
          </p:cNvSpPr>
          <p:nvPr>
            <p:ph type="subTitle" idx="1"/>
          </p:nvPr>
        </p:nvSpPr>
        <p:spPr>
          <a:xfrm>
            <a:off x="1295400" y="3124200"/>
            <a:ext cx="7467600" cy="1752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160115550"/>
      </p:ext>
    </p:extLst>
  </p:cSld>
  <p:clrMapOvr>
    <a:masterClrMapping/>
  </p:clrMapOvr>
  <p:transition advClick="0" advTm="15000">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2151240"/>
      </p:ext>
    </p:extLst>
  </p:cSld>
  <p:clrMapOvr>
    <a:masterClrMapping/>
  </p:clrMapOvr>
  <p:transition advClick="0" advTm="15000">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04361520"/>
      </p:ext>
    </p:extLst>
  </p:cSld>
  <p:clrMapOvr>
    <a:masterClrMapping/>
  </p:clrMapOvr>
  <p:transition advClick="0" advTm="15000">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1447800"/>
            <a:ext cx="3619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2100" y="1447800"/>
            <a:ext cx="3619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1774108"/>
      </p:ext>
    </p:extLst>
  </p:cSld>
  <p:clrMapOvr>
    <a:masterClrMapping/>
  </p:clrMapOvr>
  <p:transition advClick="0" advTm="15000">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7440843"/>
      </p:ext>
    </p:extLst>
  </p:cSld>
  <p:clrMapOvr>
    <a:masterClrMapping/>
  </p:clrMapOvr>
  <p:transition advClick="0" advTm="15000">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20986828"/>
      </p:ext>
    </p:extLst>
  </p:cSld>
  <p:clrMapOvr>
    <a:masterClrMapping/>
  </p:clrMapOvr>
  <p:transition advClick="0" advTm="15000">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457844"/>
      </p:ext>
    </p:extLst>
  </p:cSld>
  <p:clrMapOvr>
    <a:masterClrMapping/>
  </p:clrMapOvr>
  <p:transition advClick="0" advTm="15000">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8978595"/>
      </p:ext>
    </p:extLst>
  </p:cSld>
  <p:clrMapOvr>
    <a:masterClrMapping/>
  </p:clrMapOvr>
  <p:transition advClick="0" advTm="15000">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8CEC2495-44D0-4CF2-B0ED-4A85EBD22F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6400800"/>
            <a:ext cx="2857500" cy="361950"/>
          </a:xfrm>
          <a:prstGeom prst="rect">
            <a:avLst/>
          </a:prstGeom>
        </p:spPr>
      </p:pic>
    </p:spTree>
    <p:extLst>
      <p:ext uri="{BB962C8B-B14F-4D97-AF65-F5344CB8AC3E}">
        <p14:creationId xmlns:p14="http://schemas.microsoft.com/office/powerpoint/2010/main" val="3156782852"/>
      </p:ext>
    </p:extLst>
  </p:cSld>
  <p:clrMapOvr>
    <a:masterClrMapping/>
  </p:clrMapOvr>
  <p:transition advClick="0" advTm="15000">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34263332"/>
      </p:ext>
    </p:extLst>
  </p:cSld>
  <p:clrMapOvr>
    <a:masterClrMapping/>
  </p:clrMapOvr>
  <p:transition advClick="0" advTm="15000">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190830"/>
      </p:ext>
    </p:extLst>
  </p:cSld>
  <p:clrMapOvr>
    <a:masterClrMapping/>
  </p:clrMapOvr>
  <p:transition advClick="0" advTm="15000">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152400"/>
            <a:ext cx="184785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0200" y="152400"/>
            <a:ext cx="53911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2552343"/>
      </p:ext>
    </p:extLst>
  </p:cSld>
  <p:clrMapOvr>
    <a:masterClrMapping/>
  </p:clrMapOvr>
  <p:transition advClick="0" advTm="15000">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EE8B6D8-9688-4684-9849-EE41D7EDED8B}" type="datetimeFigureOut">
              <a:rPr lang="en-US" smtClean="0"/>
              <a:t>5/21/19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12C87-33CD-48FD-91FD-48F6731EE8D9}" type="slidenum">
              <a:rPr lang="en-US" smtClean="0"/>
              <a:t>‹#›</a:t>
            </a:fld>
            <a:endParaRPr lang="en-US"/>
          </a:p>
        </p:txBody>
      </p:sp>
    </p:spTree>
    <p:extLst>
      <p:ext uri="{BB962C8B-B14F-4D97-AF65-F5344CB8AC3E}">
        <p14:creationId xmlns:p14="http://schemas.microsoft.com/office/powerpoint/2010/main" val="1799518818"/>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8B6D8-9688-4684-9849-EE41D7EDED8B}" type="datetimeFigureOut">
              <a:rPr lang="en-US" smtClean="0"/>
              <a:t>5/21/19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12C87-33CD-48FD-91FD-48F6731EE8D9}" type="slidenum">
              <a:rPr lang="en-US" smtClean="0"/>
              <a:t>‹#›</a:t>
            </a:fld>
            <a:endParaRPr lang="en-US"/>
          </a:p>
        </p:txBody>
      </p:sp>
    </p:spTree>
    <p:extLst>
      <p:ext uri="{BB962C8B-B14F-4D97-AF65-F5344CB8AC3E}">
        <p14:creationId xmlns:p14="http://schemas.microsoft.com/office/powerpoint/2010/main" val="995115321"/>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E8B6D8-9688-4684-9849-EE41D7EDED8B}" type="datetimeFigureOut">
              <a:rPr lang="en-US" smtClean="0"/>
              <a:t>5/21/19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12C87-33CD-48FD-91FD-48F6731EE8D9}" type="slidenum">
              <a:rPr lang="en-US" smtClean="0"/>
              <a:t>‹#›</a:t>
            </a:fld>
            <a:endParaRPr lang="en-US"/>
          </a:p>
        </p:txBody>
      </p:sp>
    </p:spTree>
    <p:extLst>
      <p:ext uri="{BB962C8B-B14F-4D97-AF65-F5344CB8AC3E}">
        <p14:creationId xmlns:p14="http://schemas.microsoft.com/office/powerpoint/2010/main" val="2483902876"/>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E8B6D8-9688-4684-9849-EE41D7EDED8B}" type="datetimeFigureOut">
              <a:rPr lang="en-US" smtClean="0"/>
              <a:t>5/21/19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12C87-33CD-48FD-91FD-48F6731EE8D9}" type="slidenum">
              <a:rPr lang="en-US" smtClean="0"/>
              <a:t>‹#›</a:t>
            </a:fld>
            <a:endParaRPr lang="en-US"/>
          </a:p>
        </p:txBody>
      </p:sp>
    </p:spTree>
    <p:extLst>
      <p:ext uri="{BB962C8B-B14F-4D97-AF65-F5344CB8AC3E}">
        <p14:creationId xmlns:p14="http://schemas.microsoft.com/office/powerpoint/2010/main" val="2322647286"/>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E8B6D8-9688-4684-9849-EE41D7EDED8B}" type="datetimeFigureOut">
              <a:rPr lang="en-US" smtClean="0"/>
              <a:t>5/21/19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512C87-33CD-48FD-91FD-48F6731EE8D9}" type="slidenum">
              <a:rPr lang="en-US" smtClean="0"/>
              <a:t>‹#›</a:t>
            </a:fld>
            <a:endParaRPr lang="en-US"/>
          </a:p>
        </p:txBody>
      </p:sp>
    </p:spTree>
    <p:extLst>
      <p:ext uri="{BB962C8B-B14F-4D97-AF65-F5344CB8AC3E}">
        <p14:creationId xmlns:p14="http://schemas.microsoft.com/office/powerpoint/2010/main" val="3516171351"/>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E8B6D8-9688-4684-9849-EE41D7EDED8B}" type="datetimeFigureOut">
              <a:rPr lang="en-US" smtClean="0"/>
              <a:t>5/21/19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512C87-33CD-48FD-91FD-48F6731EE8D9}" type="slidenum">
              <a:rPr lang="en-US" smtClean="0"/>
              <a:t>‹#›</a:t>
            </a:fld>
            <a:endParaRPr lang="en-US"/>
          </a:p>
        </p:txBody>
      </p:sp>
    </p:spTree>
    <p:extLst>
      <p:ext uri="{BB962C8B-B14F-4D97-AF65-F5344CB8AC3E}">
        <p14:creationId xmlns:p14="http://schemas.microsoft.com/office/powerpoint/2010/main" val="759898465"/>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8B6D8-9688-4684-9849-EE41D7EDED8B}" type="datetimeFigureOut">
              <a:rPr lang="en-US" smtClean="0"/>
              <a:t>5/21/19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512C87-33CD-48FD-91FD-48F6731EE8D9}" type="slidenum">
              <a:rPr lang="en-US" smtClean="0"/>
              <a:t>‹#›</a:t>
            </a:fld>
            <a:endParaRPr lang="en-US"/>
          </a:p>
        </p:txBody>
      </p:sp>
    </p:spTree>
    <p:extLst>
      <p:ext uri="{BB962C8B-B14F-4D97-AF65-F5344CB8AC3E}">
        <p14:creationId xmlns:p14="http://schemas.microsoft.com/office/powerpoint/2010/main" val="30999061"/>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4" name="Picture 3">
            <a:extLst>
              <a:ext uri="{FF2B5EF4-FFF2-40B4-BE49-F238E27FC236}">
                <a16:creationId xmlns:a16="http://schemas.microsoft.com/office/drawing/2014/main" id="{784ACB8A-08C2-4344-A548-846E9A80B9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6400800"/>
            <a:ext cx="2857500" cy="361950"/>
          </a:xfrm>
          <a:prstGeom prst="rect">
            <a:avLst/>
          </a:prstGeom>
        </p:spPr>
      </p:pic>
    </p:spTree>
    <p:extLst>
      <p:ext uri="{BB962C8B-B14F-4D97-AF65-F5344CB8AC3E}">
        <p14:creationId xmlns:p14="http://schemas.microsoft.com/office/powerpoint/2010/main" val="1250496704"/>
      </p:ext>
    </p:extLst>
  </p:cSld>
  <p:clrMapOvr>
    <a:masterClrMapping/>
  </p:clrMapOvr>
  <p:transition advClick="0" advTm="15000">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EE8B6D8-9688-4684-9849-EE41D7EDED8B}" type="datetimeFigureOut">
              <a:rPr lang="en-US" smtClean="0"/>
              <a:t>5/21/19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12C87-33CD-48FD-91FD-48F6731EE8D9}" type="slidenum">
              <a:rPr lang="en-US" smtClean="0"/>
              <a:t>‹#›</a:t>
            </a:fld>
            <a:endParaRPr lang="en-US"/>
          </a:p>
        </p:txBody>
      </p:sp>
    </p:spTree>
    <p:extLst>
      <p:ext uri="{BB962C8B-B14F-4D97-AF65-F5344CB8AC3E}">
        <p14:creationId xmlns:p14="http://schemas.microsoft.com/office/powerpoint/2010/main" val="164326971"/>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EE8B6D8-9688-4684-9849-EE41D7EDED8B}" type="datetimeFigureOut">
              <a:rPr lang="en-US" smtClean="0"/>
              <a:t>5/21/19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12C87-33CD-48FD-91FD-48F6731EE8D9}" type="slidenum">
              <a:rPr lang="en-US" smtClean="0"/>
              <a:t>‹#›</a:t>
            </a:fld>
            <a:endParaRPr lang="en-US"/>
          </a:p>
        </p:txBody>
      </p:sp>
    </p:spTree>
    <p:extLst>
      <p:ext uri="{BB962C8B-B14F-4D97-AF65-F5344CB8AC3E}">
        <p14:creationId xmlns:p14="http://schemas.microsoft.com/office/powerpoint/2010/main" val="2397439892"/>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8B6D8-9688-4684-9849-EE41D7EDED8B}" type="datetimeFigureOut">
              <a:rPr lang="en-US" smtClean="0"/>
              <a:t>5/21/19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12C87-33CD-48FD-91FD-48F6731EE8D9}" type="slidenum">
              <a:rPr lang="en-US" smtClean="0"/>
              <a:t>‹#›</a:t>
            </a:fld>
            <a:endParaRPr lang="en-US"/>
          </a:p>
        </p:txBody>
      </p:sp>
    </p:spTree>
    <p:extLst>
      <p:ext uri="{BB962C8B-B14F-4D97-AF65-F5344CB8AC3E}">
        <p14:creationId xmlns:p14="http://schemas.microsoft.com/office/powerpoint/2010/main" val="3418116492"/>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8B6D8-9688-4684-9849-EE41D7EDED8B}" type="datetimeFigureOut">
              <a:rPr lang="en-US" smtClean="0"/>
              <a:t>5/21/19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12C87-33CD-48FD-91FD-48F6731EE8D9}" type="slidenum">
              <a:rPr lang="en-US" smtClean="0"/>
              <a:t>‹#›</a:t>
            </a:fld>
            <a:endParaRPr lang="en-US"/>
          </a:p>
        </p:txBody>
      </p:sp>
    </p:spTree>
    <p:extLst>
      <p:ext uri="{BB962C8B-B14F-4D97-AF65-F5344CB8AC3E}">
        <p14:creationId xmlns:p14="http://schemas.microsoft.com/office/powerpoint/2010/main" val="369534934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1447800"/>
            <a:ext cx="3619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2100" y="1447800"/>
            <a:ext cx="3619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863463A3-ED02-4A26-A54E-FD0C2F77C8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6400800"/>
            <a:ext cx="2857500" cy="361950"/>
          </a:xfrm>
          <a:prstGeom prst="rect">
            <a:avLst/>
          </a:prstGeom>
        </p:spPr>
      </p:pic>
    </p:spTree>
    <p:extLst>
      <p:ext uri="{BB962C8B-B14F-4D97-AF65-F5344CB8AC3E}">
        <p14:creationId xmlns:p14="http://schemas.microsoft.com/office/powerpoint/2010/main" val="1397917234"/>
      </p:ext>
    </p:extLst>
  </p:cSld>
  <p:clrMapOvr>
    <a:masterClrMapping/>
  </p:clrMapOvr>
  <p:transition advClick="0" advTm="15000">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CC743F8-B92F-43F2-AE1E-5271661BCB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6400800"/>
            <a:ext cx="2857500" cy="361950"/>
          </a:xfrm>
          <a:prstGeom prst="rect">
            <a:avLst/>
          </a:prstGeom>
        </p:spPr>
      </p:pic>
    </p:spTree>
    <p:extLst>
      <p:ext uri="{BB962C8B-B14F-4D97-AF65-F5344CB8AC3E}">
        <p14:creationId xmlns:p14="http://schemas.microsoft.com/office/powerpoint/2010/main" val="2484613410"/>
      </p:ext>
    </p:extLst>
  </p:cSld>
  <p:clrMapOvr>
    <a:masterClrMapping/>
  </p:clrMapOvr>
  <p:transition advClick="0" advTm="15000">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D91F5CC2-90EB-4E26-8474-984FBC3CB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6400800"/>
            <a:ext cx="2857500" cy="361950"/>
          </a:xfrm>
          <a:prstGeom prst="rect">
            <a:avLst/>
          </a:prstGeom>
        </p:spPr>
      </p:pic>
    </p:spTree>
    <p:extLst>
      <p:ext uri="{BB962C8B-B14F-4D97-AF65-F5344CB8AC3E}">
        <p14:creationId xmlns:p14="http://schemas.microsoft.com/office/powerpoint/2010/main" val="3482803329"/>
      </p:ext>
    </p:extLst>
  </p:cSld>
  <p:clrMapOvr>
    <a:masterClrMapping/>
  </p:clrMapOvr>
  <p:transition advClick="0" advTm="15000">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57EA42-2D44-45DE-8C1C-21E23ECF24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6400800"/>
            <a:ext cx="2857500" cy="361950"/>
          </a:xfrm>
          <a:prstGeom prst="rect">
            <a:avLst/>
          </a:prstGeom>
        </p:spPr>
      </p:pic>
    </p:spTree>
    <p:extLst>
      <p:ext uri="{BB962C8B-B14F-4D97-AF65-F5344CB8AC3E}">
        <p14:creationId xmlns:p14="http://schemas.microsoft.com/office/powerpoint/2010/main" val="2627252235"/>
      </p:ext>
    </p:extLst>
  </p:cSld>
  <p:clrMapOvr>
    <a:masterClrMapping/>
  </p:clrMapOvr>
  <p:transition advClick="0" advTm="15000">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a:extLst>
              <a:ext uri="{FF2B5EF4-FFF2-40B4-BE49-F238E27FC236}">
                <a16:creationId xmlns:a16="http://schemas.microsoft.com/office/drawing/2014/main" id="{C77A6349-8812-4780-A671-5A35B84775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6400800"/>
            <a:ext cx="2857500" cy="361950"/>
          </a:xfrm>
          <a:prstGeom prst="rect">
            <a:avLst/>
          </a:prstGeom>
        </p:spPr>
      </p:pic>
    </p:spTree>
    <p:extLst>
      <p:ext uri="{BB962C8B-B14F-4D97-AF65-F5344CB8AC3E}">
        <p14:creationId xmlns:p14="http://schemas.microsoft.com/office/powerpoint/2010/main" val="836525394"/>
      </p:ext>
    </p:extLst>
  </p:cSld>
  <p:clrMapOvr>
    <a:masterClrMapping/>
  </p:clrMapOvr>
  <p:transition advClick="0" advTm="15000">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a:extLst>
              <a:ext uri="{FF2B5EF4-FFF2-40B4-BE49-F238E27FC236}">
                <a16:creationId xmlns:a16="http://schemas.microsoft.com/office/drawing/2014/main" id="{79E84A46-A017-4E28-8903-0C192E312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6400800"/>
            <a:ext cx="2857500" cy="361950"/>
          </a:xfrm>
          <a:prstGeom prst="rect">
            <a:avLst/>
          </a:prstGeom>
        </p:spPr>
      </p:pic>
    </p:spTree>
    <p:extLst>
      <p:ext uri="{BB962C8B-B14F-4D97-AF65-F5344CB8AC3E}">
        <p14:creationId xmlns:p14="http://schemas.microsoft.com/office/powerpoint/2010/main" val="3063352853"/>
      </p:ext>
    </p:extLst>
  </p:cSld>
  <p:clrMapOvr>
    <a:masterClrMapping/>
  </p:clrMapOvr>
  <p:transition advClick="0" advTm="15000">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050" name="Picture 12" descr="electrodesdar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10"/>
          <p:cNvSpPr>
            <a:spLocks noGrp="1" noChangeArrowheads="1"/>
          </p:cNvSpPr>
          <p:nvPr>
            <p:ph type="title"/>
          </p:nvPr>
        </p:nvSpPr>
        <p:spPr bwMode="auto">
          <a:xfrm>
            <a:off x="152400" y="152400"/>
            <a:ext cx="8839200" cy="11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3" name="Rectangle 11"/>
          <p:cNvSpPr>
            <a:spLocks noGrp="1" noChangeArrowheads="1"/>
          </p:cNvSpPr>
          <p:nvPr>
            <p:ph type="body" idx="1"/>
          </p:nvPr>
        </p:nvSpPr>
        <p:spPr bwMode="auto">
          <a:xfrm>
            <a:off x="152400" y="1447800"/>
            <a:ext cx="8839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756" y="6224241"/>
            <a:ext cx="4754890" cy="630937"/>
          </a:xfrm>
          <a:prstGeom prst="rect">
            <a:avLst/>
          </a:prstGeom>
        </p:spPr>
      </p:pic>
      <p:sp>
        <p:nvSpPr>
          <p:cNvPr id="10" name="TextBox 9"/>
          <p:cNvSpPr txBox="1"/>
          <p:nvPr userDrawn="1"/>
        </p:nvSpPr>
        <p:spPr>
          <a:xfrm>
            <a:off x="7367552" y="6161087"/>
            <a:ext cx="1776448" cy="646331"/>
          </a:xfrm>
          <a:prstGeom prst="rect">
            <a:avLst/>
          </a:prstGeom>
          <a:noFill/>
        </p:spPr>
        <p:txBody>
          <a:bodyPr wrap="none" rtlCol="0">
            <a:spAutoFit/>
          </a:bodyPr>
          <a:lstStyle/>
          <a:p>
            <a:pPr algn="ctr"/>
            <a:r>
              <a:rPr lang="en-US" dirty="0">
                <a:solidFill>
                  <a:schemeClr val="bg1"/>
                </a:solidFill>
                <a:latin typeface="Encode Sans Normal" panose="02000000000000000000" pitchFamily="2" charset="0"/>
              </a:rPr>
              <a:t>2018 GIS</a:t>
            </a:r>
          </a:p>
          <a:p>
            <a:pPr algn="ctr"/>
            <a:r>
              <a:rPr lang="en-US" dirty="0">
                <a:solidFill>
                  <a:schemeClr val="bg1"/>
                </a:solidFill>
                <a:latin typeface="Encode Sans Normal" panose="02000000000000000000" pitchFamily="2" charset="0"/>
              </a:rPr>
              <a:t>SYMPOSIUM</a:t>
            </a:r>
          </a:p>
        </p:txBody>
      </p:sp>
      <p:pic>
        <p:nvPicPr>
          <p:cNvPr id="7" name="Picture 6">
            <a:extLst>
              <a:ext uri="{FF2B5EF4-FFF2-40B4-BE49-F238E27FC236}">
                <a16:creationId xmlns:a16="http://schemas.microsoft.com/office/drawing/2014/main" id="{CACD515D-772E-4FB1-9B49-4A209D686C6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19200" y="6400800"/>
            <a:ext cx="2857500" cy="361950"/>
          </a:xfrm>
          <a:prstGeom prst="rect">
            <a:avLst/>
          </a:prstGeom>
        </p:spPr>
      </p:pic>
    </p:spTree>
  </p:cSld>
  <p:clrMap bg1="lt1" tx1="dk1" bg2="lt2" tx2="dk2" accent1="accent1" accent2="accent2" accent3="accent3" accent4="accent4" accent5="accent5" accent6="accent6" hlink="hlink" folHlink="folHlink"/>
  <p:sldLayoutIdLst>
    <p:sldLayoutId id="2147483719"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advClick="0" advTm="15000">
    <p:wipe dir="r"/>
  </p:transition>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050" name="Picture 12" descr="electrodesdar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10"/>
          <p:cNvSpPr>
            <a:spLocks noGrp="1" noChangeArrowheads="1"/>
          </p:cNvSpPr>
          <p:nvPr>
            <p:ph type="title"/>
          </p:nvPr>
        </p:nvSpPr>
        <p:spPr bwMode="auto">
          <a:xfrm>
            <a:off x="152400" y="152400"/>
            <a:ext cx="8839200" cy="11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3" name="Rectangle 11"/>
          <p:cNvSpPr>
            <a:spLocks noGrp="1" noChangeArrowheads="1"/>
          </p:cNvSpPr>
          <p:nvPr>
            <p:ph type="body" idx="1"/>
          </p:nvPr>
        </p:nvSpPr>
        <p:spPr bwMode="auto">
          <a:xfrm>
            <a:off x="152400" y="1447800"/>
            <a:ext cx="8839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756" y="6224241"/>
            <a:ext cx="4754890" cy="630937"/>
          </a:xfrm>
          <a:prstGeom prst="rect">
            <a:avLst/>
          </a:prstGeom>
        </p:spPr>
      </p:pic>
      <p:sp>
        <p:nvSpPr>
          <p:cNvPr id="10" name="TextBox 9"/>
          <p:cNvSpPr txBox="1"/>
          <p:nvPr userDrawn="1"/>
        </p:nvSpPr>
        <p:spPr>
          <a:xfrm>
            <a:off x="7367552" y="6161087"/>
            <a:ext cx="1776448" cy="646331"/>
          </a:xfrm>
          <a:prstGeom prst="rect">
            <a:avLst/>
          </a:prstGeom>
          <a:noFill/>
        </p:spPr>
        <p:txBody>
          <a:bodyPr wrap="none" rtlCol="0">
            <a:spAutoFit/>
          </a:bodyPr>
          <a:lstStyle/>
          <a:p>
            <a:pPr algn="ctr"/>
            <a:r>
              <a:rPr lang="en-US" dirty="0">
                <a:solidFill>
                  <a:schemeClr val="bg1"/>
                </a:solidFill>
                <a:latin typeface="Encode Sans Normal" panose="02000000000000000000" pitchFamily="2" charset="0"/>
              </a:rPr>
              <a:t>2018 GIS</a:t>
            </a:r>
          </a:p>
          <a:p>
            <a:pPr algn="ctr"/>
            <a:r>
              <a:rPr lang="en-US" dirty="0">
                <a:solidFill>
                  <a:schemeClr val="bg1"/>
                </a:solidFill>
                <a:latin typeface="Encode Sans Normal" panose="02000000000000000000" pitchFamily="2" charset="0"/>
              </a:rPr>
              <a:t>SYMPOSIUM</a:t>
            </a:r>
          </a:p>
        </p:txBody>
      </p:sp>
    </p:spTree>
    <p:extLst>
      <p:ext uri="{BB962C8B-B14F-4D97-AF65-F5344CB8AC3E}">
        <p14:creationId xmlns:p14="http://schemas.microsoft.com/office/powerpoint/2010/main" val="91579123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advClick="0" advTm="15000">
    <p:wipe dir="r"/>
  </p:transition>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EE8B6D8-9688-4684-9849-EE41D7EDED8B}" type="datetimeFigureOut">
              <a:rPr lang="en-US" smtClean="0"/>
              <a:t>5/21/19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512C87-33CD-48FD-91FD-48F6731EE8D9}" type="slidenum">
              <a:rPr lang="en-US" smtClean="0"/>
              <a:t>‹#›</a:t>
            </a:fld>
            <a:endParaRPr lang="en-US"/>
          </a:p>
        </p:txBody>
      </p:sp>
      <p:pic>
        <p:nvPicPr>
          <p:cNvPr id="7" name="Picture 12" descr="electrodesdar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756" y="6224241"/>
            <a:ext cx="4754890" cy="630937"/>
          </a:xfrm>
          <a:prstGeom prst="rect">
            <a:avLst/>
          </a:prstGeom>
        </p:spPr>
      </p:pic>
      <p:sp>
        <p:nvSpPr>
          <p:cNvPr id="9" name="TextBox 8"/>
          <p:cNvSpPr txBox="1"/>
          <p:nvPr userDrawn="1"/>
        </p:nvSpPr>
        <p:spPr>
          <a:xfrm>
            <a:off x="7367552" y="6161087"/>
            <a:ext cx="1776448" cy="646331"/>
          </a:xfrm>
          <a:prstGeom prst="rect">
            <a:avLst/>
          </a:prstGeom>
          <a:noFill/>
        </p:spPr>
        <p:txBody>
          <a:bodyPr wrap="none" rtlCol="0">
            <a:spAutoFit/>
          </a:bodyPr>
          <a:lstStyle/>
          <a:p>
            <a:pPr algn="ctr"/>
            <a:r>
              <a:rPr lang="en-US" dirty="0">
                <a:solidFill>
                  <a:schemeClr val="bg1"/>
                </a:solidFill>
                <a:latin typeface="Encode Sans Normal" panose="02000000000000000000" pitchFamily="2" charset="0"/>
              </a:rPr>
              <a:t>2018 GIS</a:t>
            </a:r>
          </a:p>
          <a:p>
            <a:pPr algn="ctr"/>
            <a:r>
              <a:rPr lang="en-US" dirty="0">
                <a:solidFill>
                  <a:schemeClr val="bg1"/>
                </a:solidFill>
                <a:latin typeface="Encode Sans Normal" panose="02000000000000000000" pitchFamily="2" charset="0"/>
              </a:rPr>
              <a:t>SYMPOSIUM</a:t>
            </a:r>
          </a:p>
        </p:txBody>
      </p:sp>
    </p:spTree>
    <p:extLst>
      <p:ext uri="{BB962C8B-B14F-4D97-AF65-F5344CB8AC3E}">
        <p14:creationId xmlns:p14="http://schemas.microsoft.com/office/powerpoint/2010/main" val="119017201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wipe dir="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4000" dirty="0"/>
              <a:t>Mapping Our Realities in the Pacific Northwest Natives Geodatabase</a:t>
            </a:r>
          </a:p>
        </p:txBody>
      </p:sp>
      <p:sp>
        <p:nvSpPr>
          <p:cNvPr id="3" name="Subtitle 2"/>
          <p:cNvSpPr>
            <a:spLocks noGrp="1"/>
          </p:cNvSpPr>
          <p:nvPr>
            <p:ph type="subTitle" idx="1"/>
          </p:nvPr>
        </p:nvSpPr>
        <p:spPr/>
        <p:txBody>
          <a:bodyPr/>
          <a:lstStyle/>
          <a:p>
            <a:pPr algn="l"/>
            <a:endParaRPr lang="en-US" sz="2400" dirty="0"/>
          </a:p>
          <a:p>
            <a:pPr algn="l"/>
            <a:r>
              <a:rPr lang="en-US" sz="2400" dirty="0"/>
              <a:t>Victoria </a:t>
            </a:r>
            <a:r>
              <a:rPr lang="en-US" sz="2400" dirty="0" err="1"/>
              <a:t>Buschman</a:t>
            </a:r>
            <a:endParaRPr lang="en-US" sz="2400" dirty="0"/>
          </a:p>
        </p:txBody>
      </p:sp>
    </p:spTree>
    <p:extLst>
      <p:ext uri="{BB962C8B-B14F-4D97-AF65-F5344CB8AC3E}">
        <p14:creationId xmlns:p14="http://schemas.microsoft.com/office/powerpoint/2010/main" val="1881215944"/>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39" name="Rectangle 2"/>
          <p:cNvSpPr>
            <a:spLocks noGrp="1" noChangeArrowheads="1"/>
          </p:cNvSpPr>
          <p:nvPr>
            <p:ph type="title"/>
          </p:nvPr>
        </p:nvSpPr>
        <p:spPr>
          <a:xfrm>
            <a:off x="0" y="0"/>
            <a:ext cx="9144000" cy="6051549"/>
          </a:xfrm>
          <a:solidFill>
            <a:schemeClr val="tx1"/>
          </a:solidFill>
        </p:spPr>
        <p:txBody>
          <a:bodyPr/>
          <a:lstStyle/>
          <a:p>
            <a:pPr eaLnBrk="1" hangingPunct="1"/>
            <a:endParaRPr lang="en-US" dirty="0"/>
          </a:p>
        </p:txBody>
      </p:sp>
      <p:pic>
        <p:nvPicPr>
          <p:cNvPr id="10248" name="Content Placeholder 1024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900" y="0"/>
            <a:ext cx="6172200" cy="6059724"/>
          </a:xfrm>
        </p:spPr>
      </p:pic>
      <p:pic>
        <p:nvPicPr>
          <p:cNvPr id="10249" name="Picture 102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7756" y="228600"/>
            <a:ext cx="2600688" cy="1238423"/>
          </a:xfrm>
          <a:prstGeom prst="rect">
            <a:avLst/>
          </a:prstGeom>
        </p:spPr>
      </p:pic>
      <p:pic>
        <p:nvPicPr>
          <p:cNvPr id="10250" name="Picture 102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3584" y="1659764"/>
            <a:ext cx="2305372" cy="2591162"/>
          </a:xfrm>
          <a:prstGeom prst="rect">
            <a:avLst/>
          </a:prstGeom>
        </p:spPr>
      </p:pic>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44" name="Rounded Rectangle 43"/>
          <p:cNvSpPr/>
          <p:nvPr/>
        </p:nvSpPr>
        <p:spPr>
          <a:xfrm>
            <a:off x="914400" y="3048366"/>
            <a:ext cx="3657600" cy="837834"/>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a:t>Native Community Resources</a:t>
            </a:r>
          </a:p>
        </p:txBody>
      </p:sp>
    </p:spTree>
    <p:extLst>
      <p:ext uri="{BB962C8B-B14F-4D97-AF65-F5344CB8AC3E}">
        <p14:creationId xmlns:p14="http://schemas.microsoft.com/office/powerpoint/2010/main" val="15174983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39" name="Rectangle 2"/>
          <p:cNvSpPr>
            <a:spLocks noGrp="1" noChangeArrowheads="1"/>
          </p:cNvSpPr>
          <p:nvPr>
            <p:ph type="title"/>
          </p:nvPr>
        </p:nvSpPr>
        <p:spPr>
          <a:xfrm>
            <a:off x="0" y="0"/>
            <a:ext cx="9144000" cy="6051549"/>
          </a:xfrm>
          <a:solidFill>
            <a:schemeClr val="tx1"/>
          </a:solidFill>
        </p:spPr>
        <p:txBody>
          <a:bodyPr/>
          <a:lstStyle/>
          <a:p>
            <a:pPr eaLnBrk="1" hangingPunct="1"/>
            <a:endParaRPr lang="en-US" dirty="0"/>
          </a:p>
        </p:txBody>
      </p:sp>
      <p:pic>
        <p:nvPicPr>
          <p:cNvPr id="10248" name="Content Placeholder 1024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900" y="0"/>
            <a:ext cx="6172200" cy="6059724"/>
          </a:xfrm>
        </p:spPr>
      </p:pic>
      <p:pic>
        <p:nvPicPr>
          <p:cNvPr id="10249" name="Picture 102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7756" y="228600"/>
            <a:ext cx="2600688" cy="1238423"/>
          </a:xfrm>
          <a:prstGeom prst="rect">
            <a:avLst/>
          </a:prstGeom>
        </p:spPr>
      </p:pic>
      <p:pic>
        <p:nvPicPr>
          <p:cNvPr id="10250" name="Picture 102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3072" y="1637718"/>
            <a:ext cx="2305372" cy="2591162"/>
          </a:xfrm>
          <a:prstGeom prst="rect">
            <a:avLst/>
          </a:prstGeom>
        </p:spPr>
      </p:pic>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44" name="Rounded Rectangle 43"/>
          <p:cNvSpPr/>
          <p:nvPr/>
        </p:nvSpPr>
        <p:spPr>
          <a:xfrm>
            <a:off x="914400" y="3048366"/>
            <a:ext cx="3657600" cy="837834"/>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a:t>Native Community Resources</a:t>
            </a:r>
          </a:p>
        </p:txBody>
      </p:sp>
    </p:spTree>
    <p:extLst>
      <p:ext uri="{BB962C8B-B14F-4D97-AF65-F5344CB8AC3E}">
        <p14:creationId xmlns:p14="http://schemas.microsoft.com/office/powerpoint/2010/main" val="22369421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301"/>
            <a:ext cx="9144000" cy="6053328"/>
          </a:xfrm>
          <a:prstGeom prst="rect">
            <a:avLst/>
          </a:prstGeom>
        </p:spPr>
      </p:pic>
      <p:sp>
        <p:nvSpPr>
          <p:cNvPr id="13314" name="Rectangle 2"/>
          <p:cNvSpPr>
            <a:spLocks noGrp="1" noChangeArrowheads="1"/>
          </p:cNvSpPr>
          <p:nvPr>
            <p:ph type="title"/>
          </p:nvPr>
        </p:nvSpPr>
        <p:spPr/>
        <p:txBody>
          <a:bodyPr/>
          <a:lstStyle/>
          <a:p>
            <a:pPr eaLnBrk="1" hangingPunct="1"/>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900" y="0"/>
            <a:ext cx="6172200" cy="6059850"/>
          </a:xfr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2" name="Rounded Rectangle 11"/>
          <p:cNvSpPr/>
          <p:nvPr/>
        </p:nvSpPr>
        <p:spPr>
          <a:xfrm>
            <a:off x="914400" y="3048366"/>
            <a:ext cx="3657600" cy="6858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a:t>Native Languages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188" y="3962400"/>
            <a:ext cx="1448002" cy="1209844"/>
          </a:xfrm>
          <a:prstGeom prst="rect">
            <a:avLst/>
          </a:prstGeom>
        </p:spPr>
      </p:pic>
    </p:spTree>
    <p:extLst>
      <p:ext uri="{BB962C8B-B14F-4D97-AF65-F5344CB8AC3E}">
        <p14:creationId xmlns:p14="http://schemas.microsoft.com/office/powerpoint/2010/main" val="4276367006"/>
      </p:ext>
    </p:extLst>
  </p:cSld>
  <p:clrMapOvr>
    <a:masterClrMapping/>
  </p:clrMapOvr>
  <p:transition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spd="-100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301"/>
            <a:ext cx="9144000" cy="6053328"/>
          </a:xfrm>
          <a:prstGeom prst="rect">
            <a:avLst/>
          </a:prstGeom>
        </p:spPr>
      </p:pic>
      <p:sp>
        <p:nvSpPr>
          <p:cNvPr id="13314" name="Rectangle 2"/>
          <p:cNvSpPr>
            <a:spLocks noGrp="1" noChangeArrowheads="1"/>
          </p:cNvSpPr>
          <p:nvPr>
            <p:ph type="title"/>
          </p:nvPr>
        </p:nvSpPr>
        <p:spPr/>
        <p:txBody>
          <a:bodyPr/>
          <a:lstStyle/>
          <a:p>
            <a:pPr eaLnBrk="1" hangingPunct="1"/>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900" y="0"/>
            <a:ext cx="6172200" cy="6059850"/>
          </a:xfr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8" name="Rounded Rectangle 7"/>
          <p:cNvSpPr/>
          <p:nvPr/>
        </p:nvSpPr>
        <p:spPr>
          <a:xfrm>
            <a:off x="914400" y="3048366"/>
            <a:ext cx="3657600" cy="6858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a:t>Native Languages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188" y="3962400"/>
            <a:ext cx="1448002" cy="1209844"/>
          </a:xfrm>
          <a:prstGeom prst="rect">
            <a:avLst/>
          </a:prstGeom>
        </p:spPr>
      </p:pic>
    </p:spTree>
    <p:extLst>
      <p:ext uri="{BB962C8B-B14F-4D97-AF65-F5344CB8AC3E}">
        <p14:creationId xmlns:p14="http://schemas.microsoft.com/office/powerpoint/2010/main" val="277080052"/>
      </p:ext>
    </p:extLst>
  </p:cSld>
  <p:clrMapOvr>
    <a:masterClrMapping/>
  </p:clrMapOvr>
  <p:transition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spd="-100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779"/>
            <a:ext cx="9144000" cy="6053328"/>
          </a:xfrm>
          <a:prstGeom prst="rect">
            <a:avLst/>
          </a:prstGeom>
        </p:spPr>
      </p:pic>
      <p:sp>
        <p:nvSpPr>
          <p:cNvPr id="12290" name="Rectangle 2"/>
          <p:cNvSpPr>
            <a:spLocks noGrp="1" noChangeArrowheads="1"/>
          </p:cNvSpPr>
          <p:nvPr>
            <p:ph type="title"/>
          </p:nvPr>
        </p:nvSpPr>
        <p:spPr/>
        <p:txBody>
          <a:bodyPr/>
          <a:lstStyle/>
          <a:p>
            <a:pPr eaLnBrk="1" hangingPunct="1"/>
            <a:endParaRPr lang="en-US"/>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900" y="6064"/>
            <a:ext cx="6172200" cy="6059850"/>
          </a:xfr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9" name="Rounded Rectangle 8"/>
          <p:cNvSpPr/>
          <p:nvPr/>
        </p:nvSpPr>
        <p:spPr>
          <a:xfrm>
            <a:off x="914400" y="3048366"/>
            <a:ext cx="3657600" cy="6858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a:t>Native Languages</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188" y="3962400"/>
            <a:ext cx="1448002" cy="1209844"/>
          </a:xfrm>
          <a:prstGeom prst="rect">
            <a:avLst/>
          </a:prstGeom>
        </p:spPr>
      </p:pic>
    </p:spTree>
    <p:extLst>
      <p:ext uri="{BB962C8B-B14F-4D97-AF65-F5344CB8AC3E}">
        <p14:creationId xmlns:p14="http://schemas.microsoft.com/office/powerpoint/2010/main" val="7615695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779"/>
            <a:ext cx="9144000" cy="6053328"/>
          </a:xfrm>
          <a:prstGeom prst="rect">
            <a:avLst/>
          </a:prstGeom>
        </p:spPr>
      </p:pic>
      <p:sp>
        <p:nvSpPr>
          <p:cNvPr id="14338" name="Rectangle 2"/>
          <p:cNvSpPr>
            <a:spLocks noGrp="1" noChangeArrowheads="1"/>
          </p:cNvSpPr>
          <p:nvPr>
            <p:ph type="title"/>
          </p:nvPr>
        </p:nvSpPr>
        <p:spPr/>
        <p:txBody>
          <a:bodyPr/>
          <a:lstStyle/>
          <a:p>
            <a:pPr eaLnBrk="1" hangingPunct="1"/>
            <a:endParaRPr lang="en-US"/>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0764" y="-6246"/>
            <a:ext cx="6162472" cy="6050300"/>
          </a:xfr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188" y="3962400"/>
            <a:ext cx="1448002" cy="1209844"/>
          </a:xfrm>
          <a:prstGeom prst="rect">
            <a:avLst/>
          </a:prstGeom>
        </p:spPr>
      </p:pic>
      <p:sp>
        <p:nvSpPr>
          <p:cNvPr id="10" name="Rounded Rectangle 9"/>
          <p:cNvSpPr/>
          <p:nvPr/>
        </p:nvSpPr>
        <p:spPr>
          <a:xfrm>
            <a:off x="914400" y="3048366"/>
            <a:ext cx="3657600" cy="6858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a:t>Native Languages</a:t>
            </a:r>
          </a:p>
        </p:txBody>
      </p:sp>
    </p:spTree>
    <p:extLst>
      <p:ext uri="{BB962C8B-B14F-4D97-AF65-F5344CB8AC3E}">
        <p14:creationId xmlns:p14="http://schemas.microsoft.com/office/powerpoint/2010/main" val="23768392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1779"/>
            <a:ext cx="9144000" cy="6053328"/>
          </a:xfrm>
          <a:prstGeom prst="rect">
            <a:avLst/>
          </a:prstGeom>
        </p:spPr>
      </p:pic>
      <p:sp>
        <p:nvSpPr>
          <p:cNvPr id="16386" name="Rectangle 2"/>
          <p:cNvSpPr>
            <a:spLocks noGrp="1" noChangeArrowheads="1"/>
          </p:cNvSpPr>
          <p:nvPr>
            <p:ph type="title"/>
          </p:nvPr>
        </p:nvSpPr>
        <p:spPr/>
        <p:txBody>
          <a:bodyPr/>
          <a:lstStyle/>
          <a:p>
            <a:pPr eaLnBrk="1" hangingPunct="1"/>
            <a:endParaRPr lang="en-US"/>
          </a:p>
        </p:txBody>
      </p:sp>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85900" y="-8046"/>
            <a:ext cx="6172200" cy="6059595"/>
          </a:xfr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 name="Rounded Rectangle 9"/>
          <p:cNvSpPr/>
          <p:nvPr/>
        </p:nvSpPr>
        <p:spPr>
          <a:xfrm>
            <a:off x="914400" y="3048366"/>
            <a:ext cx="3657600" cy="6858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a:t>Public Lands</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3890567"/>
            <a:ext cx="1476581" cy="86689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4913864"/>
            <a:ext cx="1629002" cy="876422"/>
          </a:xfrm>
          <a:prstGeom prst="rect">
            <a:avLst/>
          </a:prstGeom>
        </p:spPr>
      </p:pic>
    </p:spTree>
    <p:extLst>
      <p:ext uri="{BB962C8B-B14F-4D97-AF65-F5344CB8AC3E}">
        <p14:creationId xmlns:p14="http://schemas.microsoft.com/office/powerpoint/2010/main" val="33797024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1779"/>
            <a:ext cx="9144000" cy="6053328"/>
          </a:xfrm>
          <a:prstGeom prst="rect">
            <a:avLst/>
          </a:prstGeom>
        </p:spPr>
      </p:pic>
      <p:sp>
        <p:nvSpPr>
          <p:cNvPr id="16386" name="Rectangle 2"/>
          <p:cNvSpPr>
            <a:spLocks noGrp="1" noChangeArrowheads="1"/>
          </p:cNvSpPr>
          <p:nvPr>
            <p:ph type="title"/>
          </p:nvPr>
        </p:nvSpPr>
        <p:spPr/>
        <p:txBody>
          <a:bodyPr/>
          <a:lstStyle/>
          <a:p>
            <a:pPr eaLnBrk="1" hangingPunct="1"/>
            <a:endParaRPr lang="en-US"/>
          </a:p>
        </p:txBody>
      </p:sp>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85900" y="-8046"/>
            <a:ext cx="6172200" cy="6059595"/>
          </a:xfr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3890567"/>
            <a:ext cx="1476581" cy="86689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4913864"/>
            <a:ext cx="1629002" cy="876422"/>
          </a:xfrm>
          <a:prstGeom prst="rect">
            <a:avLst/>
          </a:prstGeom>
        </p:spPr>
      </p:pic>
      <p:sp>
        <p:nvSpPr>
          <p:cNvPr id="10" name="Rounded Rectangle 9"/>
          <p:cNvSpPr/>
          <p:nvPr/>
        </p:nvSpPr>
        <p:spPr>
          <a:xfrm>
            <a:off x="914400" y="3048366"/>
            <a:ext cx="3657600" cy="6858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a:t>Public Lands</a:t>
            </a:r>
          </a:p>
        </p:txBody>
      </p:sp>
    </p:spTree>
    <p:extLst>
      <p:ext uri="{BB962C8B-B14F-4D97-AF65-F5344CB8AC3E}">
        <p14:creationId xmlns:p14="http://schemas.microsoft.com/office/powerpoint/2010/main" val="41782390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1779"/>
            <a:ext cx="9144000" cy="6053328"/>
          </a:xfrm>
          <a:prstGeom prst="rect">
            <a:avLst/>
          </a:prstGeom>
        </p:spPr>
      </p:pic>
      <p:sp>
        <p:nvSpPr>
          <p:cNvPr id="19458" name="Rectangle 2"/>
          <p:cNvSpPr>
            <a:spLocks noGrp="1" noChangeArrowheads="1"/>
          </p:cNvSpPr>
          <p:nvPr>
            <p:ph type="title"/>
          </p:nvPr>
        </p:nvSpPr>
        <p:spPr/>
        <p:txBody>
          <a:bodyPr/>
          <a:lstStyle/>
          <a:p>
            <a:pPr eaLnBrk="1" hangingPunct="1"/>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900" y="-8175"/>
            <a:ext cx="6172200" cy="6059724"/>
          </a:xfr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1" name="Rounded Rectangle 10"/>
          <p:cNvSpPr/>
          <p:nvPr/>
        </p:nvSpPr>
        <p:spPr>
          <a:xfrm>
            <a:off x="914400" y="3048366"/>
            <a:ext cx="3657600" cy="837834"/>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a:t>Natural Resource Management</a:t>
            </a:r>
          </a:p>
        </p:txBody>
      </p:sp>
    </p:spTree>
    <p:extLst>
      <p:ext uri="{BB962C8B-B14F-4D97-AF65-F5344CB8AC3E}">
        <p14:creationId xmlns:p14="http://schemas.microsoft.com/office/powerpoint/2010/main" val="1506486880"/>
      </p:ext>
    </p:extLst>
  </p:cSld>
  <p:clrMapOvr>
    <a:masterClrMapping/>
  </p:clrMapOvr>
  <p:transition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spd="-100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0" y="-1779"/>
            <a:ext cx="9144000" cy="6053328"/>
          </a:xfrm>
          <a:prstGeom prst="rect">
            <a:avLst/>
          </a:prstGeom>
        </p:spPr>
      </p:pic>
      <p:sp>
        <p:nvSpPr>
          <p:cNvPr id="18434" name="Rectangle 2"/>
          <p:cNvSpPr>
            <a:spLocks noGrp="1" noChangeArrowheads="1"/>
          </p:cNvSpPr>
          <p:nvPr>
            <p:ph type="title"/>
          </p:nvPr>
        </p:nvSpPr>
        <p:spPr/>
        <p:txBody>
          <a:bodyPr/>
          <a:lstStyle/>
          <a:p>
            <a:pPr eaLnBrk="1" hangingPunct="1"/>
            <a:endParaRPr lang="en-US"/>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900" y="-1280"/>
            <a:ext cx="6172200" cy="6052829"/>
          </a:xfr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3" name="Rounded Rectangle 12"/>
          <p:cNvSpPr/>
          <p:nvPr/>
        </p:nvSpPr>
        <p:spPr>
          <a:xfrm>
            <a:off x="914400" y="3048366"/>
            <a:ext cx="3657600" cy="837834"/>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a:t>Environmental Concerns</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4121031"/>
            <a:ext cx="1695687" cy="1695687"/>
          </a:xfrm>
          <a:prstGeom prst="rect">
            <a:avLst/>
          </a:prstGeom>
        </p:spPr>
      </p:pic>
    </p:spTree>
    <p:extLst>
      <p:ext uri="{BB962C8B-B14F-4D97-AF65-F5344CB8AC3E}">
        <p14:creationId xmlns:p14="http://schemas.microsoft.com/office/powerpoint/2010/main" val="11396596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1779"/>
            <a:ext cx="9144000" cy="6053328"/>
          </a:xfrm>
          <a:prstGeom prst="rect">
            <a:avLst/>
          </a:prstGeom>
        </p:spPr>
      </p:pic>
      <p:sp>
        <p:nvSpPr>
          <p:cNvPr id="6146" name="Rectangle 2"/>
          <p:cNvSpPr>
            <a:spLocks noGrp="1" noChangeArrowheads="1"/>
          </p:cNvSpPr>
          <p:nvPr>
            <p:ph type="title"/>
          </p:nvPr>
        </p:nvSpPr>
        <p:spPr/>
        <p:txBody>
          <a:bodyPr/>
          <a:lstStyle/>
          <a:p>
            <a:pPr eaLnBrk="1" hangingPunct="1"/>
            <a:endParaRPr lang="en-US"/>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04850" y="-23030"/>
            <a:ext cx="7734300" cy="6074579"/>
          </a:xfr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Tree>
    <p:extLst>
      <p:ext uri="{BB962C8B-B14F-4D97-AF65-F5344CB8AC3E}">
        <p14:creationId xmlns:p14="http://schemas.microsoft.com/office/powerpoint/2010/main" val="30173669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0" y="-1779"/>
            <a:ext cx="9144000" cy="6053328"/>
          </a:xfrm>
          <a:prstGeom prst="rect">
            <a:avLst/>
          </a:prstGeom>
        </p:spPr>
      </p:pic>
      <p:sp>
        <p:nvSpPr>
          <p:cNvPr id="18434" name="Rectangle 2"/>
          <p:cNvSpPr>
            <a:spLocks noGrp="1" noChangeArrowheads="1"/>
          </p:cNvSpPr>
          <p:nvPr>
            <p:ph type="title"/>
          </p:nvPr>
        </p:nvSpPr>
        <p:spPr/>
        <p:txBody>
          <a:bodyPr/>
          <a:lstStyle/>
          <a:p>
            <a:pPr eaLnBrk="1" hangingPunct="1"/>
            <a:endParaRPr lang="en-US"/>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900" y="-1280"/>
            <a:ext cx="6172200" cy="6052829"/>
          </a:xfr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4121031"/>
            <a:ext cx="1695687" cy="1695687"/>
          </a:xfrm>
          <a:prstGeom prst="rect">
            <a:avLst/>
          </a:prstGeom>
        </p:spPr>
      </p:pic>
      <p:sp>
        <p:nvSpPr>
          <p:cNvPr id="10" name="Rounded Rectangle 9"/>
          <p:cNvSpPr/>
          <p:nvPr/>
        </p:nvSpPr>
        <p:spPr>
          <a:xfrm>
            <a:off x="914400" y="3048366"/>
            <a:ext cx="3657600" cy="837834"/>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a:t>Environmental Concerns</a:t>
            </a:r>
          </a:p>
        </p:txBody>
      </p:sp>
    </p:spTree>
    <p:extLst>
      <p:ext uri="{BB962C8B-B14F-4D97-AF65-F5344CB8AC3E}">
        <p14:creationId xmlns:p14="http://schemas.microsoft.com/office/powerpoint/2010/main" val="14336516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b="1" dirty="0"/>
              <a:t>Time’s Up!</a:t>
            </a:r>
          </a:p>
        </p:txBody>
      </p:sp>
      <p:sp>
        <p:nvSpPr>
          <p:cNvPr id="25604" name="Rectangle 15"/>
          <p:cNvSpPr>
            <a:spLocks noGrp="1" noChangeArrowheads="1"/>
          </p:cNvSpPr>
          <p:nvPr>
            <p:ph idx="1"/>
          </p:nvPr>
        </p:nvSpPr>
        <p:spPr>
          <a:noFill/>
        </p:spPr>
        <p:txBody>
          <a:bodyPr/>
          <a:lstStyle/>
          <a:p>
            <a:pPr eaLnBrk="1" hangingPunct="1"/>
            <a:r>
              <a:rPr lang="en-US" b="1" dirty="0"/>
              <a:t>About your speaker:</a:t>
            </a:r>
          </a:p>
          <a:p>
            <a:pPr marL="0" indent="0" eaLnBrk="1" hangingPunct="1">
              <a:buNone/>
            </a:pPr>
            <a:endParaRPr lang="en-US" sz="2400" b="1" dirty="0"/>
          </a:p>
          <a:p>
            <a:pPr marL="0" indent="0" eaLnBrk="1" hangingPunct="1">
              <a:buNone/>
            </a:pPr>
            <a:r>
              <a:rPr lang="en-US" sz="2400" b="1" dirty="0"/>
              <a:t>Victoria </a:t>
            </a:r>
            <a:r>
              <a:rPr lang="en-US" sz="2400" b="1" dirty="0" err="1"/>
              <a:t>Buschman</a:t>
            </a:r>
            <a:endParaRPr lang="en-US" sz="2400" b="1" dirty="0"/>
          </a:p>
          <a:p>
            <a:pPr marL="0" indent="0" eaLnBrk="1" hangingPunct="1">
              <a:buNone/>
            </a:pPr>
            <a:r>
              <a:rPr lang="en-US" sz="2400" b="1" dirty="0"/>
              <a:t>School of Environmental and Forest Sciences vbuschmn@uw.edu</a:t>
            </a:r>
          </a:p>
          <a:p>
            <a:pPr marL="0" indent="0" eaLnBrk="1" hangingPunct="1">
              <a:buNone/>
            </a:pPr>
            <a:endParaRPr lang="en-US" sz="2400" b="1" dirty="0"/>
          </a:p>
          <a:p>
            <a:pPr marL="0" indent="0" eaLnBrk="1" hangingPunct="1">
              <a:buNone/>
            </a:pPr>
            <a:r>
              <a:rPr lang="en-US" sz="2400" b="1" dirty="0"/>
              <a:t>Victoria is Alaska Native, a PhD Students at the University of Washington, and a Fulbright-NSF Scholar to Iceland. She studies food security and conservation planning in the Arctic. </a:t>
            </a:r>
          </a:p>
        </p:txBody>
      </p:sp>
      <p:pic>
        <p:nvPicPr>
          <p:cNvPr id="25603" name="Picture 12" descr="stopwatch"/>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rot="-2689506">
            <a:off x="5791200" y="-1447800"/>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697665"/>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650"/>
            <a:ext cx="9144000" cy="6059199"/>
          </a:xfr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Tree>
    <p:extLst>
      <p:ext uri="{BB962C8B-B14F-4D97-AF65-F5344CB8AC3E}">
        <p14:creationId xmlns:p14="http://schemas.microsoft.com/office/powerpoint/2010/main" val="40558759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779"/>
            <a:ext cx="9144000" cy="6053328"/>
          </a:xfrm>
          <a:prstGeom prst="rect">
            <a:avLst/>
          </a:prstGeom>
        </p:spPr>
      </p:pic>
      <p:sp>
        <p:nvSpPr>
          <p:cNvPr id="7170" name="Rectangle 2"/>
          <p:cNvSpPr>
            <a:spLocks noGrp="1" noChangeArrowheads="1"/>
          </p:cNvSpPr>
          <p:nvPr>
            <p:ph type="title"/>
          </p:nvPr>
        </p:nvSpPr>
        <p:spPr/>
        <p:txBody>
          <a:bodyPr/>
          <a:lstStyle/>
          <a:p>
            <a:pPr eaLnBrk="1" hangingPunct="1"/>
            <a:endParaRPr lang="en-US"/>
          </a:p>
        </p:txBody>
      </p:sp>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2400" y="-1779"/>
            <a:ext cx="8821574" cy="6053328"/>
          </a:xfrm>
        </p:spPr>
      </p:pic>
      <p:sp>
        <p:nvSpPr>
          <p:cNvPr id="10" name="Rectangle 9"/>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1" name="Oval 10"/>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Tree>
    <p:extLst>
      <p:ext uri="{BB962C8B-B14F-4D97-AF65-F5344CB8AC3E}">
        <p14:creationId xmlns:p14="http://schemas.microsoft.com/office/powerpoint/2010/main" val="722892261"/>
      </p:ext>
    </p:extLst>
  </p:cSld>
  <p:clrMapOvr>
    <a:masterClrMapping/>
  </p:clrMapOvr>
  <p:transition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spd="-100000" fill="hold"/>
                                        <p:tgtEl>
                                          <p:spTgt spid="11"/>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1779"/>
            <a:ext cx="9144000" cy="6053328"/>
          </a:xfrm>
          <a:prstGeom prst="rect">
            <a:avLst/>
          </a:prstGeom>
        </p:spPr>
      </p:pic>
      <p:sp>
        <p:nvSpPr>
          <p:cNvPr id="9218" name="Rectangle 2"/>
          <p:cNvSpPr>
            <a:spLocks noGrp="1" noChangeArrowheads="1"/>
          </p:cNvSpPr>
          <p:nvPr>
            <p:ph type="title"/>
          </p:nvPr>
        </p:nvSpPr>
        <p:spPr>
          <a:xfrm>
            <a:off x="4731308" y="152400"/>
            <a:ext cx="4260292" cy="5817392"/>
          </a:xfrm>
        </p:spPr>
        <p:txBody>
          <a:bodyPr anchor="t"/>
          <a:lstStyle/>
          <a:p>
            <a:pPr eaLnBrk="1" hangingPunct="1"/>
            <a:br>
              <a:rPr lang="en-US" sz="3200" dirty="0"/>
            </a:br>
            <a:br>
              <a:rPr lang="en-US" sz="3200" dirty="0"/>
            </a:br>
            <a:br>
              <a:rPr lang="en-US" sz="3200" dirty="0"/>
            </a:br>
            <a:r>
              <a:rPr lang="en-US" sz="2400" dirty="0"/>
              <a:t>Transformative data from physical maps</a:t>
            </a:r>
            <a:br>
              <a:rPr lang="en-US" sz="2400" dirty="0"/>
            </a:br>
            <a:br>
              <a:rPr lang="en-US" sz="2400" dirty="0"/>
            </a:br>
            <a:r>
              <a:rPr lang="en-US" sz="2400" dirty="0"/>
              <a:t>US federal and state public data</a:t>
            </a:r>
            <a:br>
              <a:rPr lang="en-US" sz="2400" dirty="0"/>
            </a:br>
            <a:br>
              <a:rPr lang="en-US" sz="2400" dirty="0"/>
            </a:br>
            <a:r>
              <a:rPr lang="en-US" sz="2400" dirty="0"/>
              <a:t>Canadian federal and provincial data</a:t>
            </a:r>
            <a:br>
              <a:rPr lang="en-US" dirty="0"/>
            </a:br>
            <a:endParaRPr lang="en-US" dirty="0"/>
          </a:p>
        </p:txBody>
      </p:sp>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656" y="-2057"/>
            <a:ext cx="4587652" cy="6053606"/>
          </a:xfrm>
          <a:prstGeom prst="rect">
            <a:avLst/>
          </a:prstGeom>
        </p:spPr>
      </p:pic>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9" name="Rounded Rectangle 8"/>
          <p:cNvSpPr/>
          <p:nvPr/>
        </p:nvSpPr>
        <p:spPr>
          <a:xfrm>
            <a:off x="5032654" y="381000"/>
            <a:ext cx="3657600" cy="6858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a:t>From Where?</a:t>
            </a:r>
          </a:p>
        </p:txBody>
      </p:sp>
    </p:spTree>
    <p:extLst>
      <p:ext uri="{BB962C8B-B14F-4D97-AF65-F5344CB8AC3E}">
        <p14:creationId xmlns:p14="http://schemas.microsoft.com/office/powerpoint/2010/main" val="421632317"/>
      </p:ext>
    </p:extLst>
  </p:cSld>
  <p:clrMapOvr>
    <a:masterClrMapping/>
  </p:clrMapOvr>
  <p:transition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spd="-100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1779"/>
            <a:ext cx="9144000" cy="6053328"/>
          </a:xfrm>
          <a:prstGeom prst="rect">
            <a:avLst/>
          </a:prstGeom>
        </p:spPr>
      </p:pic>
      <p:sp>
        <p:nvSpPr>
          <p:cNvPr id="15362" name="Rectangle 2"/>
          <p:cNvSpPr>
            <a:spLocks noGrp="1" noChangeArrowheads="1"/>
          </p:cNvSpPr>
          <p:nvPr>
            <p:ph type="title"/>
          </p:nvPr>
        </p:nvSpPr>
        <p:spPr/>
        <p:txBody>
          <a:bodyPr/>
          <a:lstStyle/>
          <a:p>
            <a:pPr eaLnBrk="1" hangingPunct="1"/>
            <a:endParaRPr lang="en-US"/>
          </a:p>
        </p:txBody>
      </p:sp>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85900" y="14990"/>
            <a:ext cx="6172200" cy="6066752"/>
          </a:xfr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5" name="Rounded Rectangle 4"/>
          <p:cNvSpPr/>
          <p:nvPr/>
        </p:nvSpPr>
        <p:spPr>
          <a:xfrm>
            <a:off x="914400" y="3048366"/>
            <a:ext cx="3657600" cy="6858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a:t>Native-Owned Lands</a:t>
            </a:r>
          </a:p>
        </p:txBody>
      </p:sp>
    </p:spTree>
    <p:extLst>
      <p:ext uri="{BB962C8B-B14F-4D97-AF65-F5344CB8AC3E}">
        <p14:creationId xmlns:p14="http://schemas.microsoft.com/office/powerpoint/2010/main" val="645154659"/>
      </p:ext>
    </p:extLst>
  </p:cSld>
  <p:clrMapOvr>
    <a:masterClrMapping/>
  </p:clrMapOvr>
  <p:transition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spd="-100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779"/>
            <a:ext cx="9144000" cy="6053328"/>
          </a:xfrm>
          <a:prstGeom prst="rect">
            <a:avLst/>
          </a:prstGeo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85900" y="0"/>
            <a:ext cx="6172200" cy="6059850"/>
          </a:xfrm>
        </p:spPr>
      </p:pic>
      <p:sp>
        <p:nvSpPr>
          <p:cNvPr id="10" name="Rounded Rectangle 9"/>
          <p:cNvSpPr/>
          <p:nvPr/>
        </p:nvSpPr>
        <p:spPr>
          <a:xfrm>
            <a:off x="914400" y="3048366"/>
            <a:ext cx="3657600" cy="6858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a:t>Native-Owned Lands</a:t>
            </a:r>
          </a:p>
        </p:txBody>
      </p:sp>
    </p:spTree>
    <p:extLst>
      <p:ext uri="{BB962C8B-B14F-4D97-AF65-F5344CB8AC3E}">
        <p14:creationId xmlns:p14="http://schemas.microsoft.com/office/powerpoint/2010/main" val="2473381153"/>
      </p:ext>
    </p:extLst>
  </p:cSld>
  <p:clrMapOvr>
    <a:masterClrMapping/>
  </p:clrMapOvr>
  <p:transition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spd="-100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779"/>
            <a:ext cx="9144000" cy="6053328"/>
          </a:xfrm>
          <a:prstGeom prst="rect">
            <a:avLst/>
          </a:prstGeo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85900" y="-17235"/>
            <a:ext cx="6172200" cy="6066752"/>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671" y="4125230"/>
            <a:ext cx="1819529" cy="1362265"/>
          </a:xfrm>
          <a:prstGeom prst="rect">
            <a:avLst/>
          </a:prstGeom>
        </p:spPr>
      </p:pic>
      <p:sp>
        <p:nvSpPr>
          <p:cNvPr id="9" name="Rounded Rectangle 8"/>
          <p:cNvSpPr/>
          <p:nvPr/>
        </p:nvSpPr>
        <p:spPr>
          <a:xfrm>
            <a:off x="914400" y="3048366"/>
            <a:ext cx="3657600" cy="837834"/>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a:t>Current and Historic Territories</a:t>
            </a:r>
          </a:p>
        </p:txBody>
      </p:sp>
    </p:spTree>
    <p:extLst>
      <p:ext uri="{BB962C8B-B14F-4D97-AF65-F5344CB8AC3E}">
        <p14:creationId xmlns:p14="http://schemas.microsoft.com/office/powerpoint/2010/main" val="152233822"/>
      </p:ext>
    </p:extLst>
  </p:cSld>
  <p:clrMapOvr>
    <a:masterClrMapping/>
  </p:clrMapOvr>
  <p:transition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spd="-100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1779"/>
            <a:ext cx="9144000" cy="6053328"/>
          </a:xfrm>
          <a:prstGeom prst="rect">
            <a:avLst/>
          </a:prstGeom>
        </p:spPr>
      </p:pic>
      <p:sp>
        <p:nvSpPr>
          <p:cNvPr id="17410" name="Rectangle 2"/>
          <p:cNvSpPr>
            <a:spLocks noGrp="1" noChangeArrowheads="1"/>
          </p:cNvSpPr>
          <p:nvPr>
            <p:ph type="title"/>
          </p:nvPr>
        </p:nvSpPr>
        <p:spPr/>
        <p:txBody>
          <a:bodyPr/>
          <a:lstStyle/>
          <a:p>
            <a:pPr eaLnBrk="1" hangingPunct="1"/>
            <a:endParaRPr lang="en-US"/>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900" y="-8175"/>
            <a:ext cx="6172200" cy="6059724"/>
          </a:xfr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 name="Rounded Rectangle 9"/>
          <p:cNvSpPr/>
          <p:nvPr/>
        </p:nvSpPr>
        <p:spPr>
          <a:xfrm>
            <a:off x="914400" y="3048366"/>
            <a:ext cx="3657600" cy="837834"/>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a:t>Native Community Resources</a:t>
            </a:r>
          </a:p>
        </p:txBody>
      </p:sp>
    </p:spTree>
    <p:extLst>
      <p:ext uri="{BB962C8B-B14F-4D97-AF65-F5344CB8AC3E}">
        <p14:creationId xmlns:p14="http://schemas.microsoft.com/office/powerpoint/2010/main" val="2292540009"/>
      </p:ext>
    </p:extLst>
  </p:cSld>
  <p:clrMapOvr>
    <a:masterClrMapping/>
  </p:clrMapOvr>
  <p:transition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spd="-100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3332</TotalTime>
  <Words>469</Words>
  <Application>Microsoft Macintosh PowerPoint</Application>
  <PresentationFormat>On-screen Show (4:3)</PresentationFormat>
  <Paragraphs>51</Paragraphs>
  <Slides>21</Slides>
  <Notes>12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Calibri</vt:lpstr>
      <vt:lpstr>Calibri Light</vt:lpstr>
      <vt:lpstr>Encode Sans Normal</vt:lpstr>
      <vt:lpstr>1_Default Design</vt:lpstr>
      <vt:lpstr>2_Default Design</vt:lpstr>
      <vt:lpstr>Office Theme</vt:lpstr>
      <vt:lpstr>Mapping Our Realities in the Pacific Northwest Natives Geodatabase</vt:lpstr>
      <vt:lpstr>PowerPoint Presentation</vt:lpstr>
      <vt:lpstr>PowerPoint Presentation</vt:lpstr>
      <vt:lpstr>PowerPoint Presentation</vt:lpstr>
      <vt:lpstr>   Transformative data from physical maps  US federal and state public data  Canadian federal and provincial data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Time’s Up!</vt:lpstr>
    </vt:vector>
  </TitlesOfParts>
  <Company>RR Donnelley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RR Donnelley</dc:creator>
  <cp:lastModifiedBy>Elizabeth H. Bedford</cp:lastModifiedBy>
  <cp:revision>102</cp:revision>
  <dcterms:created xsi:type="dcterms:W3CDTF">2010-02-23T00:58:46Z</dcterms:created>
  <dcterms:modified xsi:type="dcterms:W3CDTF">2019-05-21T23:06:22Z</dcterms:modified>
</cp:coreProperties>
</file>